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6" r:id="rId2"/>
    <p:sldId id="281" r:id="rId3"/>
    <p:sldId id="259" r:id="rId4"/>
    <p:sldId id="280"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FF"/>
    <a:srgbClr val="106DEA"/>
    <a:srgbClr val="0A489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35"/>
  </p:normalViewPr>
  <p:slideViewPr>
    <p:cSldViewPr snapToGrid="0" snapToObjects="1">
      <p:cViewPr varScale="1">
        <p:scale>
          <a:sx n="155" d="100"/>
          <a:sy n="155" d="100"/>
        </p:scale>
        <p:origin x="1032" y="20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A27608-0FFA-40D2-9C02-B37D14A1411E}" type="datetimeFigureOut">
              <a:rPr lang="en-US" smtClean="0"/>
              <a:t>6/27/16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0C03C3-0DCB-443F-81BF-E3EB1F85B629}" type="slidenum">
              <a:rPr lang="en-US" smtClean="0"/>
              <a:t>‹#›</a:t>
            </a:fld>
            <a:endParaRPr lang="en-US"/>
          </a:p>
        </p:txBody>
      </p:sp>
    </p:spTree>
    <p:extLst>
      <p:ext uri="{BB962C8B-B14F-4D97-AF65-F5344CB8AC3E}">
        <p14:creationId xmlns:p14="http://schemas.microsoft.com/office/powerpoint/2010/main" val="3525924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0613C5-FFC7-354F-96E9-BE09E9EECE6F}" type="datetimeFigureOut">
              <a:rPr lang="en-US" smtClean="0"/>
              <a:t>6/27/16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D4038-DF12-DE43-A899-663B4E37C3D9}" type="slidenum">
              <a:rPr lang="en-US" smtClean="0"/>
              <a:t>‹#›</a:t>
            </a:fld>
            <a:endParaRPr lang="en-US"/>
          </a:p>
        </p:txBody>
      </p:sp>
    </p:spTree>
    <p:extLst>
      <p:ext uri="{BB962C8B-B14F-4D97-AF65-F5344CB8AC3E}">
        <p14:creationId xmlns:p14="http://schemas.microsoft.com/office/powerpoint/2010/main" val="3801520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0613C5-FFC7-354F-96E9-BE09E9EECE6F}" type="datetimeFigureOut">
              <a:rPr lang="en-US" smtClean="0"/>
              <a:t>6/27/16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D4038-DF12-DE43-A899-663B4E37C3D9}" type="slidenum">
              <a:rPr lang="en-US" smtClean="0"/>
              <a:t>‹#›</a:t>
            </a:fld>
            <a:endParaRPr lang="en-US"/>
          </a:p>
        </p:txBody>
      </p:sp>
    </p:spTree>
    <p:extLst>
      <p:ext uri="{BB962C8B-B14F-4D97-AF65-F5344CB8AC3E}">
        <p14:creationId xmlns:p14="http://schemas.microsoft.com/office/powerpoint/2010/main" val="151433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0613C5-FFC7-354F-96E9-BE09E9EECE6F}" type="datetimeFigureOut">
              <a:rPr lang="en-US" smtClean="0"/>
              <a:t>6/27/16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D4038-DF12-DE43-A899-663B4E37C3D9}" type="slidenum">
              <a:rPr lang="en-US" smtClean="0"/>
              <a:t>‹#›</a:t>
            </a:fld>
            <a:endParaRPr lang="en-US"/>
          </a:p>
        </p:txBody>
      </p:sp>
    </p:spTree>
    <p:extLst>
      <p:ext uri="{BB962C8B-B14F-4D97-AF65-F5344CB8AC3E}">
        <p14:creationId xmlns:p14="http://schemas.microsoft.com/office/powerpoint/2010/main" val="1214331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0613C5-FFC7-354F-96E9-BE09E9EECE6F}" type="datetimeFigureOut">
              <a:rPr lang="en-US" smtClean="0"/>
              <a:t>6/27/16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D4038-DF12-DE43-A899-663B4E37C3D9}" type="slidenum">
              <a:rPr lang="en-US" smtClean="0"/>
              <a:t>‹#›</a:t>
            </a:fld>
            <a:endParaRPr lang="en-US"/>
          </a:p>
        </p:txBody>
      </p:sp>
    </p:spTree>
    <p:extLst>
      <p:ext uri="{BB962C8B-B14F-4D97-AF65-F5344CB8AC3E}">
        <p14:creationId xmlns:p14="http://schemas.microsoft.com/office/powerpoint/2010/main" val="3867496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0613C5-FFC7-354F-96E9-BE09E9EECE6F}" type="datetimeFigureOut">
              <a:rPr lang="en-US" smtClean="0"/>
              <a:t>6/27/16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D4038-DF12-DE43-A899-663B4E37C3D9}" type="slidenum">
              <a:rPr lang="en-US" smtClean="0"/>
              <a:t>‹#›</a:t>
            </a:fld>
            <a:endParaRPr lang="en-US"/>
          </a:p>
        </p:txBody>
      </p:sp>
    </p:spTree>
    <p:extLst>
      <p:ext uri="{BB962C8B-B14F-4D97-AF65-F5344CB8AC3E}">
        <p14:creationId xmlns:p14="http://schemas.microsoft.com/office/powerpoint/2010/main" val="3237769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0613C5-FFC7-354F-96E9-BE09E9EECE6F}" type="datetimeFigureOut">
              <a:rPr lang="en-US" smtClean="0"/>
              <a:t>6/27/16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D4038-DF12-DE43-A899-663B4E37C3D9}" type="slidenum">
              <a:rPr lang="en-US" smtClean="0"/>
              <a:t>‹#›</a:t>
            </a:fld>
            <a:endParaRPr lang="en-US"/>
          </a:p>
        </p:txBody>
      </p:sp>
    </p:spTree>
    <p:extLst>
      <p:ext uri="{BB962C8B-B14F-4D97-AF65-F5344CB8AC3E}">
        <p14:creationId xmlns:p14="http://schemas.microsoft.com/office/powerpoint/2010/main" val="1838858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0613C5-FFC7-354F-96E9-BE09E9EECE6F}" type="datetimeFigureOut">
              <a:rPr lang="en-US" smtClean="0"/>
              <a:t>6/27/16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AD4038-DF12-DE43-A899-663B4E37C3D9}" type="slidenum">
              <a:rPr lang="en-US" smtClean="0"/>
              <a:t>‹#›</a:t>
            </a:fld>
            <a:endParaRPr lang="en-US"/>
          </a:p>
        </p:txBody>
      </p:sp>
    </p:spTree>
    <p:extLst>
      <p:ext uri="{BB962C8B-B14F-4D97-AF65-F5344CB8AC3E}">
        <p14:creationId xmlns:p14="http://schemas.microsoft.com/office/powerpoint/2010/main" val="517325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0613C5-FFC7-354F-96E9-BE09E9EECE6F}" type="datetimeFigureOut">
              <a:rPr lang="en-US" smtClean="0"/>
              <a:t>6/27/16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AD4038-DF12-DE43-A899-663B4E37C3D9}" type="slidenum">
              <a:rPr lang="en-US" smtClean="0"/>
              <a:t>‹#›</a:t>
            </a:fld>
            <a:endParaRPr lang="en-US"/>
          </a:p>
        </p:txBody>
      </p:sp>
    </p:spTree>
    <p:extLst>
      <p:ext uri="{BB962C8B-B14F-4D97-AF65-F5344CB8AC3E}">
        <p14:creationId xmlns:p14="http://schemas.microsoft.com/office/powerpoint/2010/main" val="1527928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0613C5-FFC7-354F-96E9-BE09E9EECE6F}" type="datetimeFigureOut">
              <a:rPr lang="en-US" smtClean="0"/>
              <a:t>6/27/16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AD4038-DF12-DE43-A899-663B4E37C3D9}" type="slidenum">
              <a:rPr lang="en-US" smtClean="0"/>
              <a:t>‹#›</a:t>
            </a:fld>
            <a:endParaRPr lang="en-US"/>
          </a:p>
        </p:txBody>
      </p:sp>
    </p:spTree>
    <p:extLst>
      <p:ext uri="{BB962C8B-B14F-4D97-AF65-F5344CB8AC3E}">
        <p14:creationId xmlns:p14="http://schemas.microsoft.com/office/powerpoint/2010/main" val="2504748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0613C5-FFC7-354F-96E9-BE09E9EECE6F}" type="datetimeFigureOut">
              <a:rPr lang="en-US" smtClean="0"/>
              <a:t>6/27/16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D4038-DF12-DE43-A899-663B4E37C3D9}" type="slidenum">
              <a:rPr lang="en-US" smtClean="0"/>
              <a:t>‹#›</a:t>
            </a:fld>
            <a:endParaRPr lang="en-US"/>
          </a:p>
        </p:txBody>
      </p:sp>
    </p:spTree>
    <p:extLst>
      <p:ext uri="{BB962C8B-B14F-4D97-AF65-F5344CB8AC3E}">
        <p14:creationId xmlns:p14="http://schemas.microsoft.com/office/powerpoint/2010/main" val="4270403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0613C5-FFC7-354F-96E9-BE09E9EECE6F}" type="datetimeFigureOut">
              <a:rPr lang="en-US" smtClean="0"/>
              <a:t>6/27/16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D4038-DF12-DE43-A899-663B4E37C3D9}" type="slidenum">
              <a:rPr lang="en-US" smtClean="0"/>
              <a:t>‹#›</a:t>
            </a:fld>
            <a:endParaRPr lang="en-US"/>
          </a:p>
        </p:txBody>
      </p:sp>
    </p:spTree>
    <p:extLst>
      <p:ext uri="{BB962C8B-B14F-4D97-AF65-F5344CB8AC3E}">
        <p14:creationId xmlns:p14="http://schemas.microsoft.com/office/powerpoint/2010/main" val="28834724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0613C5-FFC7-354F-96E9-BE09E9EECE6F}" type="datetimeFigureOut">
              <a:rPr lang="en-US" smtClean="0"/>
              <a:t>6/27/16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AD4038-DF12-DE43-A899-663B4E37C3D9}" type="slidenum">
              <a:rPr lang="en-US" smtClean="0"/>
              <a:t>‹#›</a:t>
            </a:fld>
            <a:endParaRPr lang="en-US"/>
          </a:p>
        </p:txBody>
      </p:sp>
    </p:spTree>
    <p:extLst>
      <p:ext uri="{BB962C8B-B14F-4D97-AF65-F5344CB8AC3E}">
        <p14:creationId xmlns:p14="http://schemas.microsoft.com/office/powerpoint/2010/main" val="3473799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hyperlink" Target="https://realtorparty.realtoractioncenter.com/site/Advocacy?cmd=display&amp;page=UserAction&amp;id=4355&amp;utm_source=sms&amp;utm_medium=mobile&amp;utm_campaign=hr32700&amp;s_src=mobile&amp;s_subsrc=sms" TargetMode="External"/><Relationship Id="rId4" Type="http://schemas.openxmlformats.org/officeDocument/2006/relationships/hyperlink" Target="http://www.har.com/content/page/platinum_services" TargetMode="External"/><Relationship Id="rId5" Type="http://schemas.openxmlformats.org/officeDocument/2006/relationships/image" Target="../media/image3.jpeg"/><Relationship Id="rId6" Type="http://schemas.openxmlformats.org/officeDocument/2006/relationships/hyperlink" Target="http://bit.ly/2903wcc" TargetMode="External"/><Relationship Id="rId1" Type="http://schemas.openxmlformats.org/officeDocument/2006/relationships/video" Target="https://www.youtube.com/embed/XCURxfnwYxU" TargetMode="External"/><Relationship Id="rId2"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0" y="128097"/>
            <a:ext cx="9144000" cy="1095254"/>
          </a:xfrm>
          <a:prstGeom prst="roundRect">
            <a:avLst/>
          </a:prstGeom>
          <a:solidFill>
            <a:srgbClr val="0A489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53998" y="128097"/>
            <a:ext cx="7236005" cy="1095254"/>
          </a:xfrm>
        </p:spPr>
        <p:txBody>
          <a:bodyPr>
            <a:normAutofit fontScale="90000"/>
          </a:bodyPr>
          <a:lstStyle/>
          <a:p>
            <a:r>
              <a:rPr lang="en-US" sz="5400" dirty="0" smtClean="0">
                <a:solidFill>
                  <a:schemeClr val="bg1"/>
                </a:solidFill>
                <a:latin typeface="Arial"/>
                <a:cs typeface="Arial"/>
              </a:rPr>
              <a:t>The EDGE</a:t>
            </a:r>
            <a:r>
              <a:rPr lang="en-US" dirty="0" smtClean="0">
                <a:solidFill>
                  <a:schemeClr val="tx1">
                    <a:lumMod val="65000"/>
                    <a:lumOff val="35000"/>
                  </a:schemeClr>
                </a:solidFill>
                <a:latin typeface="Arial"/>
                <a:cs typeface="Arial"/>
              </a:rPr>
              <a:t/>
            </a:r>
            <a:br>
              <a:rPr lang="en-US" dirty="0" smtClean="0">
                <a:solidFill>
                  <a:schemeClr val="tx1">
                    <a:lumMod val="65000"/>
                    <a:lumOff val="35000"/>
                  </a:schemeClr>
                </a:solidFill>
                <a:latin typeface="Arial"/>
                <a:cs typeface="Arial"/>
              </a:rPr>
            </a:br>
            <a:r>
              <a:rPr lang="en-US" sz="1800" dirty="0" smtClean="0">
                <a:solidFill>
                  <a:schemeClr val="bg1"/>
                </a:solidFill>
                <a:latin typeface="Arial"/>
                <a:cs typeface="Arial"/>
              </a:rPr>
              <a:t>Information and news that gives you an edge in the real estate business</a:t>
            </a:r>
            <a:endParaRPr lang="en-US" sz="1800" dirty="0">
              <a:solidFill>
                <a:schemeClr val="bg1"/>
              </a:solidFill>
              <a:latin typeface="Arial"/>
              <a:cs typeface="Arial"/>
            </a:endParaRPr>
          </a:p>
        </p:txBody>
      </p:sp>
      <p:sp>
        <p:nvSpPr>
          <p:cNvPr id="3" name="Subtitle 2"/>
          <p:cNvSpPr>
            <a:spLocks noGrp="1"/>
          </p:cNvSpPr>
          <p:nvPr>
            <p:ph type="subTitle" idx="1"/>
          </p:nvPr>
        </p:nvSpPr>
        <p:spPr>
          <a:xfrm>
            <a:off x="2223554" y="2663390"/>
            <a:ext cx="4696892" cy="614982"/>
          </a:xfrm>
        </p:spPr>
        <p:txBody>
          <a:bodyPr>
            <a:normAutofit/>
          </a:bodyPr>
          <a:lstStyle/>
          <a:p>
            <a:r>
              <a:rPr lang="en-US" sz="2800" dirty="0" smtClean="0">
                <a:solidFill>
                  <a:schemeClr val="bg1">
                    <a:lumMod val="50000"/>
                  </a:schemeClr>
                </a:solidFill>
                <a:latin typeface="Arial"/>
                <a:cs typeface="Arial"/>
              </a:rPr>
              <a:t>In This Week’s “The EDGE”</a:t>
            </a:r>
            <a:endParaRPr lang="en-US" sz="2800" dirty="0">
              <a:solidFill>
                <a:schemeClr val="bg1">
                  <a:lumMod val="50000"/>
                </a:schemeClr>
              </a:solidFill>
              <a:latin typeface="Arial"/>
              <a:cs typeface="Arial"/>
            </a:endParaRPr>
          </a:p>
        </p:txBody>
      </p:sp>
      <p:sp>
        <p:nvSpPr>
          <p:cNvPr id="6" name="Subtitle 2"/>
          <p:cNvSpPr txBox="1">
            <a:spLocks/>
          </p:cNvSpPr>
          <p:nvPr/>
        </p:nvSpPr>
        <p:spPr>
          <a:xfrm>
            <a:off x="1188035" y="3237944"/>
            <a:ext cx="6767931" cy="1303052"/>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800" dirty="0" smtClean="0">
                <a:solidFill>
                  <a:srgbClr val="7F7F7F"/>
                </a:solidFill>
                <a:latin typeface="Arial"/>
                <a:cs typeface="Arial"/>
              </a:rPr>
              <a:t>• Update From Our Chairman</a:t>
            </a:r>
          </a:p>
          <a:p>
            <a:pPr algn="l"/>
            <a:r>
              <a:rPr lang="en-US" sz="1800" dirty="0" smtClean="0">
                <a:solidFill>
                  <a:srgbClr val="7F7F7F"/>
                </a:solidFill>
                <a:latin typeface="Arial"/>
                <a:cs typeface="Arial"/>
              </a:rPr>
              <a:t>• Houston Market Movements </a:t>
            </a:r>
          </a:p>
          <a:p>
            <a:pPr algn="l"/>
            <a:r>
              <a:rPr lang="en-US" sz="1800" dirty="0">
                <a:solidFill>
                  <a:srgbClr val="7F7F7F"/>
                </a:solidFill>
                <a:latin typeface="Arial"/>
                <a:cs typeface="Arial"/>
              </a:rPr>
              <a:t>• </a:t>
            </a:r>
            <a:r>
              <a:rPr lang="en-US" sz="1800" dirty="0" smtClean="0">
                <a:solidFill>
                  <a:srgbClr val="7F7F7F"/>
                </a:solidFill>
                <a:latin typeface="Arial"/>
                <a:cs typeface="Arial"/>
              </a:rPr>
              <a:t>Negotiate Your Future</a:t>
            </a:r>
            <a:endParaRPr lang="en-US" sz="1800" dirty="0">
              <a:solidFill>
                <a:srgbClr val="7F7F7F"/>
              </a:solidFill>
              <a:latin typeface="Arial"/>
              <a:cs typeface="Arial"/>
            </a:endParaRPr>
          </a:p>
          <a:p>
            <a:pPr algn="l"/>
            <a:endParaRPr lang="en-US" sz="1800" dirty="0" smtClean="0">
              <a:solidFill>
                <a:srgbClr val="7F7F7F"/>
              </a:solidFill>
              <a:latin typeface="Arial"/>
              <a:cs typeface="Arial"/>
            </a:endParaRPr>
          </a:p>
          <a:p>
            <a:pPr algn="l"/>
            <a:endParaRPr lang="en-US" sz="1800" dirty="0" smtClean="0">
              <a:solidFill>
                <a:srgbClr val="7F7F7F"/>
              </a:solidFill>
              <a:latin typeface="Arial"/>
              <a:cs typeface="Arial"/>
            </a:endParaRPr>
          </a:p>
          <a:p>
            <a:pPr algn="l"/>
            <a:endParaRPr lang="en-US" sz="1800" dirty="0">
              <a:solidFill>
                <a:srgbClr val="7F7F7F"/>
              </a:solidFill>
              <a:latin typeface="Arial"/>
              <a:cs typeface="Arial"/>
            </a:endParaRPr>
          </a:p>
          <a:p>
            <a:pPr algn="l"/>
            <a:endParaRPr lang="en-US" sz="1800" dirty="0" smtClean="0">
              <a:solidFill>
                <a:srgbClr val="7F7F7F"/>
              </a:solidFill>
              <a:latin typeface="Arial"/>
              <a:cs typeface="Arial"/>
            </a:endParaRPr>
          </a:p>
        </p:txBody>
      </p:sp>
      <p:sp>
        <p:nvSpPr>
          <p:cNvPr id="8" name="TextBox 7"/>
          <p:cNvSpPr txBox="1"/>
          <p:nvPr/>
        </p:nvSpPr>
        <p:spPr>
          <a:xfrm>
            <a:off x="990970" y="4677707"/>
            <a:ext cx="7162061" cy="830997"/>
          </a:xfrm>
          <a:prstGeom prst="rect">
            <a:avLst/>
          </a:prstGeom>
          <a:noFill/>
        </p:spPr>
        <p:txBody>
          <a:bodyPr wrap="square" rtlCol="0">
            <a:spAutoFit/>
          </a:bodyPr>
          <a:lstStyle/>
          <a:p>
            <a:pPr algn="ctr"/>
            <a:r>
              <a:rPr lang="en-US" sz="1200" dirty="0" smtClean="0">
                <a:solidFill>
                  <a:srgbClr val="7F7F7F"/>
                </a:solidFill>
                <a:latin typeface="Arial"/>
                <a:cs typeface="Arial"/>
              </a:rPr>
              <a:t>“The Edge” is a weekly tool for managers to use to inform their agents and stay current and up-to-date with important real estate industry issues.</a:t>
            </a:r>
          </a:p>
          <a:p>
            <a:pPr algn="ctr"/>
            <a:endParaRPr lang="en-US" sz="1200" dirty="0">
              <a:solidFill>
                <a:srgbClr val="7F7F7F"/>
              </a:solidFill>
              <a:latin typeface="Arial"/>
              <a:cs typeface="Arial"/>
            </a:endParaRPr>
          </a:p>
          <a:p>
            <a:pPr algn="ctr"/>
            <a:r>
              <a:rPr lang="en-US" sz="1200" dirty="0" smtClean="0">
                <a:solidFill>
                  <a:srgbClr val="7F7F7F"/>
                </a:solidFill>
                <a:latin typeface="Arial"/>
                <a:cs typeface="Arial"/>
              </a:rPr>
              <a:t>Brought to you by the HAR Communications Department.</a:t>
            </a:r>
            <a:endParaRPr lang="en-US" sz="1200" dirty="0">
              <a:solidFill>
                <a:srgbClr val="7F7F7F"/>
              </a:solidFill>
            </a:endParaRPr>
          </a:p>
        </p:txBody>
      </p:sp>
      <p:pic>
        <p:nvPicPr>
          <p:cNvPr id="9" name="Picture 8" descr="HAR_circle201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5832" y="1336747"/>
            <a:ext cx="1306068" cy="1306068"/>
          </a:xfrm>
          <a:prstGeom prst="rect">
            <a:avLst/>
          </a:prstGeom>
        </p:spPr>
      </p:pic>
      <p:pic>
        <p:nvPicPr>
          <p:cNvPr id="13" name="Picture 12" descr="blue_downloa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4966" y="5771059"/>
            <a:ext cx="2954068" cy="1040165"/>
          </a:xfrm>
          <a:prstGeom prst="rect">
            <a:avLst/>
          </a:prstGeom>
        </p:spPr>
      </p:pic>
    </p:spTree>
    <p:extLst>
      <p:ext uri="{BB962C8B-B14F-4D97-AF65-F5344CB8AC3E}">
        <p14:creationId xmlns:p14="http://schemas.microsoft.com/office/powerpoint/2010/main" val="950790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0" y="128097"/>
            <a:ext cx="9144000" cy="1095254"/>
          </a:xfrm>
          <a:prstGeom prst="roundRect">
            <a:avLst/>
          </a:prstGeom>
          <a:solidFill>
            <a:srgbClr val="0A489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53998" y="128097"/>
            <a:ext cx="7236005" cy="1095254"/>
          </a:xfrm>
        </p:spPr>
        <p:txBody>
          <a:bodyPr>
            <a:normAutofit fontScale="90000"/>
          </a:bodyPr>
          <a:lstStyle/>
          <a:p>
            <a:r>
              <a:rPr lang="en-US" sz="5400" dirty="0" smtClean="0">
                <a:solidFill>
                  <a:schemeClr val="bg1"/>
                </a:solidFill>
                <a:latin typeface="Arial"/>
                <a:cs typeface="Arial"/>
              </a:rPr>
              <a:t>The EDGE</a:t>
            </a:r>
            <a:r>
              <a:rPr lang="en-US" dirty="0" smtClean="0">
                <a:solidFill>
                  <a:schemeClr val="tx1">
                    <a:lumMod val="65000"/>
                    <a:lumOff val="35000"/>
                  </a:schemeClr>
                </a:solidFill>
                <a:latin typeface="Arial"/>
                <a:cs typeface="Arial"/>
              </a:rPr>
              <a:t/>
            </a:r>
            <a:br>
              <a:rPr lang="en-US" dirty="0" smtClean="0">
                <a:solidFill>
                  <a:schemeClr val="tx1">
                    <a:lumMod val="65000"/>
                    <a:lumOff val="35000"/>
                  </a:schemeClr>
                </a:solidFill>
                <a:latin typeface="Arial"/>
                <a:cs typeface="Arial"/>
              </a:rPr>
            </a:br>
            <a:r>
              <a:rPr lang="en-US" sz="1800" dirty="0" smtClean="0">
                <a:solidFill>
                  <a:schemeClr val="bg1"/>
                </a:solidFill>
                <a:latin typeface="Arial"/>
                <a:cs typeface="Arial"/>
              </a:rPr>
              <a:t>Information and news that gives you an edge in the real estate business</a:t>
            </a:r>
            <a:endParaRPr lang="en-US" sz="1800" dirty="0">
              <a:solidFill>
                <a:schemeClr val="bg1"/>
              </a:solidFill>
              <a:latin typeface="Arial"/>
              <a:cs typeface="Arial"/>
            </a:endParaRPr>
          </a:p>
        </p:txBody>
      </p:sp>
      <p:sp>
        <p:nvSpPr>
          <p:cNvPr id="3" name="Rectangle 2"/>
          <p:cNvSpPr/>
          <p:nvPr/>
        </p:nvSpPr>
        <p:spPr>
          <a:xfrm>
            <a:off x="499747" y="1855766"/>
            <a:ext cx="8144505" cy="2516073"/>
          </a:xfrm>
          <a:prstGeom prst="rect">
            <a:avLst/>
          </a:prstGeom>
        </p:spPr>
        <p:txBody>
          <a:bodyPr wrap="square">
            <a:spAutoFit/>
          </a:bodyPr>
          <a:lstStyle/>
          <a:p>
            <a:r>
              <a:rPr lang="en-US" sz="1750" dirty="0" smtClean="0">
                <a:solidFill>
                  <a:schemeClr val="bg1">
                    <a:lumMod val="50000"/>
                  </a:schemeClr>
                </a:solidFill>
                <a:latin typeface="Arial" panose="020B0604020202020204" pitchFamily="34" charset="0"/>
                <a:cs typeface="Arial" panose="020B0604020202020204" pitchFamily="34" charset="0"/>
              </a:rPr>
              <a:t>HAR Chairman Mario Arriaga discusses two important issues for our members in the June </a:t>
            </a:r>
            <a:r>
              <a:rPr lang="en-US" sz="1750" i="1" dirty="0" smtClean="0">
                <a:solidFill>
                  <a:schemeClr val="bg1">
                    <a:lumMod val="50000"/>
                  </a:schemeClr>
                </a:solidFill>
                <a:latin typeface="Arial" panose="020B0604020202020204" pitchFamily="34" charset="0"/>
                <a:cs typeface="Arial" panose="020B0604020202020204" pitchFamily="34" charset="0"/>
              </a:rPr>
              <a:t>Chairman’s Update </a:t>
            </a:r>
            <a:r>
              <a:rPr lang="en-US" sz="1750" dirty="0" smtClean="0">
                <a:solidFill>
                  <a:schemeClr val="bg1">
                    <a:lumMod val="50000"/>
                  </a:schemeClr>
                </a:solidFill>
                <a:latin typeface="Arial" panose="020B0604020202020204" pitchFamily="34" charset="0"/>
                <a:cs typeface="Arial" panose="020B0604020202020204" pitchFamily="34" charset="0"/>
              </a:rPr>
              <a:t>video below. These include:</a:t>
            </a:r>
          </a:p>
          <a:p>
            <a:pPr marL="285750" indent="-285750">
              <a:buFont typeface="Arial" panose="020B0604020202020204" pitchFamily="34" charset="0"/>
              <a:buChar char="•"/>
            </a:pPr>
            <a:r>
              <a:rPr lang="en-US" sz="1750" dirty="0" smtClean="0">
                <a:solidFill>
                  <a:schemeClr val="bg1">
                    <a:lumMod val="50000"/>
                  </a:schemeClr>
                </a:solidFill>
                <a:latin typeface="Arial" panose="020B0604020202020204" pitchFamily="34" charset="0"/>
                <a:cs typeface="Arial" panose="020B0604020202020204" pitchFamily="34" charset="0"/>
              </a:rPr>
              <a:t>NAR’s </a:t>
            </a:r>
            <a:r>
              <a:rPr lang="en-US" sz="1750" dirty="0">
                <a:solidFill>
                  <a:schemeClr val="bg1">
                    <a:lumMod val="50000"/>
                  </a:schemeClr>
                </a:solidFill>
                <a:latin typeface="Arial" panose="020B0604020202020204" pitchFamily="34" charset="0"/>
                <a:cs typeface="Arial" panose="020B0604020202020204" pitchFamily="34" charset="0"/>
              </a:rPr>
              <a:t>Call for Action in support of </a:t>
            </a:r>
            <a:r>
              <a:rPr lang="en-US" sz="1750" b="1" dirty="0">
                <a:solidFill>
                  <a:schemeClr val="bg1">
                    <a:lumMod val="50000"/>
                  </a:schemeClr>
                </a:solidFill>
                <a:latin typeface="Arial" panose="020B0604020202020204" pitchFamily="34" charset="0"/>
                <a:cs typeface="Arial" panose="020B0604020202020204" pitchFamily="34" charset="0"/>
              </a:rPr>
              <a:t>H.R. 3700, the </a:t>
            </a:r>
            <a:r>
              <a:rPr lang="en-US" sz="1750" b="1" dirty="0" smtClean="0">
                <a:solidFill>
                  <a:schemeClr val="bg1">
                    <a:lumMod val="50000"/>
                  </a:schemeClr>
                </a:solidFill>
                <a:latin typeface="Arial" panose="020B0604020202020204" pitchFamily="34" charset="0"/>
                <a:cs typeface="Arial" panose="020B0604020202020204" pitchFamily="34" charset="0"/>
              </a:rPr>
              <a:t>Housing </a:t>
            </a:r>
            <a:r>
              <a:rPr lang="en-US" sz="1750" b="1" dirty="0">
                <a:solidFill>
                  <a:schemeClr val="bg1">
                    <a:lumMod val="50000"/>
                  </a:schemeClr>
                </a:solidFill>
                <a:latin typeface="Arial" panose="020B0604020202020204" pitchFamily="34" charset="0"/>
                <a:cs typeface="Arial" panose="020B0604020202020204" pitchFamily="34" charset="0"/>
              </a:rPr>
              <a:t>Opportunity Through Modernization </a:t>
            </a:r>
            <a:r>
              <a:rPr lang="en-US" sz="1750" b="1" dirty="0" smtClean="0">
                <a:solidFill>
                  <a:schemeClr val="bg1">
                    <a:lumMod val="50000"/>
                  </a:schemeClr>
                </a:solidFill>
                <a:latin typeface="Arial" panose="020B0604020202020204" pitchFamily="34" charset="0"/>
                <a:cs typeface="Arial" panose="020B0604020202020204" pitchFamily="34" charset="0"/>
              </a:rPr>
              <a:t>Act. </a:t>
            </a:r>
            <a:r>
              <a:rPr lang="en-US" sz="1750" dirty="0" smtClean="0">
                <a:solidFill>
                  <a:schemeClr val="bg1">
                    <a:lumMod val="50000"/>
                  </a:schemeClr>
                </a:solidFill>
                <a:latin typeface="Arial" panose="020B0604020202020204" pitchFamily="34" charset="0"/>
                <a:cs typeface="Arial" panose="020B0604020202020204" pitchFamily="34" charset="0"/>
              </a:rPr>
              <a:t>This </a:t>
            </a:r>
            <a:r>
              <a:rPr lang="en-US" sz="1750" dirty="0">
                <a:solidFill>
                  <a:schemeClr val="bg1">
                    <a:lumMod val="50000"/>
                  </a:schemeClr>
                </a:solidFill>
                <a:latin typeface="Arial" panose="020B0604020202020204" pitchFamily="34" charset="0"/>
                <a:cs typeface="Arial" panose="020B0604020202020204" pitchFamily="34" charset="0"/>
              </a:rPr>
              <a:t>legislation provides significant benefits to taxpayers, homebuyers and the real estate </a:t>
            </a:r>
            <a:r>
              <a:rPr lang="en-US" sz="1750" dirty="0" smtClean="0">
                <a:solidFill>
                  <a:schemeClr val="bg1">
                    <a:lumMod val="50000"/>
                  </a:schemeClr>
                </a:solidFill>
                <a:latin typeface="Arial" panose="020B0604020202020204" pitchFamily="34" charset="0"/>
                <a:cs typeface="Arial" panose="020B0604020202020204" pitchFamily="34" charset="0"/>
              </a:rPr>
              <a:t>market. (</a:t>
            </a:r>
            <a:r>
              <a:rPr lang="en-US" sz="1750" b="1" u="sng" dirty="0">
                <a:solidFill>
                  <a:schemeClr val="bg1">
                    <a:lumMod val="50000"/>
                  </a:schemeClr>
                </a:solidFill>
                <a:latin typeface="Arial" panose="020B0604020202020204" pitchFamily="34" charset="0"/>
                <a:cs typeface="Arial" panose="020B0604020202020204" pitchFamily="34" charset="0"/>
                <a:hlinkClick r:id="rId3"/>
              </a:rPr>
              <a:t>Click on this link to urge your U.S. Senators to bring H.R. 3700 to the Senate Floor for a vote</a:t>
            </a:r>
            <a:r>
              <a:rPr lang="en-US" sz="1750" b="1" dirty="0" smtClean="0">
                <a:solidFill>
                  <a:schemeClr val="bg1">
                    <a:lumMod val="50000"/>
                  </a:schemeClr>
                </a:solidFill>
                <a:latin typeface="Arial" panose="020B0604020202020204" pitchFamily="34" charset="0"/>
                <a:cs typeface="Arial" panose="020B0604020202020204" pitchFamily="34" charset="0"/>
              </a:rPr>
              <a:t>!)</a:t>
            </a:r>
            <a:endParaRPr lang="en-US" sz="1750" dirty="0">
              <a:solidFill>
                <a:schemeClr val="bg1">
                  <a:lumMod val="50000"/>
                </a:schemeClr>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1750" dirty="0" smtClean="0">
                <a:solidFill>
                  <a:schemeClr val="bg1">
                    <a:lumMod val="50000"/>
                  </a:schemeClr>
                </a:solidFill>
                <a:latin typeface="Arial" panose="020B0604020202020204" pitchFamily="34" charset="0"/>
                <a:cs typeface="Arial" panose="020B0604020202020204" pitchFamily="34" charset="0"/>
              </a:rPr>
              <a:t>The approaching deadline (July 1) to sign up for </a:t>
            </a:r>
            <a:r>
              <a:rPr lang="en-US" sz="1750" b="1" dirty="0" smtClean="0">
                <a:solidFill>
                  <a:schemeClr val="bg1">
                    <a:lumMod val="50000"/>
                  </a:schemeClr>
                </a:solidFill>
                <a:latin typeface="Arial" panose="020B0604020202020204" pitchFamily="34" charset="0"/>
                <a:cs typeface="Arial" panose="020B0604020202020204" pitchFamily="34" charset="0"/>
              </a:rPr>
              <a:t>MLS Platinum</a:t>
            </a:r>
            <a:r>
              <a:rPr lang="en-US" sz="1750" dirty="0" smtClean="0">
                <a:solidFill>
                  <a:schemeClr val="bg1">
                    <a:lumMod val="50000"/>
                  </a:schemeClr>
                </a:solidFill>
                <a:latin typeface="Arial" panose="020B0604020202020204" pitchFamily="34" charset="0"/>
                <a:cs typeface="Arial" panose="020B0604020202020204" pitchFamily="34" charset="0"/>
              </a:rPr>
              <a:t> (</a:t>
            </a:r>
            <a:r>
              <a:rPr lang="en-US" sz="1750" dirty="0" smtClean="0">
                <a:solidFill>
                  <a:schemeClr val="bg1">
                    <a:lumMod val="50000"/>
                  </a:schemeClr>
                </a:solidFill>
                <a:latin typeface="Arial" panose="020B0604020202020204" pitchFamily="34" charset="0"/>
                <a:cs typeface="Arial" panose="020B0604020202020204" pitchFamily="34" charset="0"/>
                <a:hlinkClick r:id="rId4"/>
              </a:rPr>
              <a:t>click this link for a complete </a:t>
            </a:r>
            <a:r>
              <a:rPr lang="en-US" sz="1750" dirty="0">
                <a:solidFill>
                  <a:schemeClr val="bg1">
                    <a:lumMod val="50000"/>
                  </a:schemeClr>
                </a:solidFill>
                <a:latin typeface="Arial" panose="020B0604020202020204" pitchFamily="34" charset="0"/>
                <a:cs typeface="Arial" panose="020B0604020202020204" pitchFamily="34" charset="0"/>
                <a:hlinkClick r:id="rId4"/>
              </a:rPr>
              <a:t>list of products and services with the </a:t>
            </a:r>
            <a:r>
              <a:rPr lang="en-US" sz="1750" b="1" dirty="0">
                <a:solidFill>
                  <a:schemeClr val="bg1">
                    <a:lumMod val="50000"/>
                  </a:schemeClr>
                </a:solidFill>
                <a:latin typeface="Arial" panose="020B0604020202020204" pitchFamily="34" charset="0"/>
                <a:cs typeface="Arial" panose="020B0604020202020204" pitchFamily="34" charset="0"/>
                <a:hlinkClick r:id="rId4"/>
              </a:rPr>
              <a:t>MLS Platinum </a:t>
            </a:r>
            <a:r>
              <a:rPr lang="en-US" sz="1750" dirty="0" smtClean="0">
                <a:solidFill>
                  <a:schemeClr val="bg1">
                    <a:lumMod val="50000"/>
                  </a:schemeClr>
                </a:solidFill>
                <a:latin typeface="Arial" panose="020B0604020202020204" pitchFamily="34" charset="0"/>
                <a:cs typeface="Arial" panose="020B0604020202020204" pitchFamily="34" charset="0"/>
                <a:hlinkClick r:id="rId4"/>
              </a:rPr>
              <a:t>package</a:t>
            </a:r>
            <a:r>
              <a:rPr lang="en-US" sz="1750" dirty="0" smtClean="0">
                <a:solidFill>
                  <a:schemeClr val="bg1">
                    <a:lumMod val="50000"/>
                  </a:schemeClr>
                </a:solidFill>
                <a:latin typeface="Arial" panose="020B0604020202020204" pitchFamily="34" charset="0"/>
                <a:cs typeface="Arial" panose="020B0604020202020204" pitchFamily="34" charset="0"/>
              </a:rPr>
              <a:t>). </a:t>
            </a:r>
            <a:endParaRPr lang="en-US" sz="1750" dirty="0">
              <a:solidFill>
                <a:schemeClr val="bg1">
                  <a:lumMod val="50000"/>
                </a:schemeClr>
              </a:solidFill>
              <a:latin typeface="Arial" panose="020B0604020202020204" pitchFamily="34" charset="0"/>
              <a:cs typeface="Arial" panose="020B0604020202020204" pitchFamily="34" charset="0"/>
              <a:sym typeface="Arial" charset="0"/>
            </a:endParaRPr>
          </a:p>
        </p:txBody>
      </p:sp>
      <p:sp>
        <p:nvSpPr>
          <p:cNvPr id="5" name="TextBox 4"/>
          <p:cNvSpPr txBox="1"/>
          <p:nvPr/>
        </p:nvSpPr>
        <p:spPr>
          <a:xfrm>
            <a:off x="192794" y="1270991"/>
            <a:ext cx="8758410" cy="646331"/>
          </a:xfrm>
          <a:prstGeom prst="rect">
            <a:avLst/>
          </a:prstGeom>
          <a:noFill/>
        </p:spPr>
        <p:txBody>
          <a:bodyPr wrap="square" rtlCol="0">
            <a:spAutoFit/>
          </a:bodyPr>
          <a:lstStyle/>
          <a:p>
            <a:pPr algn="ctr"/>
            <a:r>
              <a:rPr lang="en-US" sz="3600" b="1" dirty="0" smtClean="0">
                <a:solidFill>
                  <a:schemeClr val="bg1">
                    <a:lumMod val="50000"/>
                  </a:schemeClr>
                </a:solidFill>
                <a:latin typeface="Times New Roman" panose="02020603050405020304" pitchFamily="18" charset="0"/>
                <a:cs typeface="Times New Roman" panose="02020603050405020304" pitchFamily="18" charset="0"/>
              </a:rPr>
              <a:t>Update from Our Chairman</a:t>
            </a:r>
            <a:endParaRPr lang="en-US" sz="3600" b="1" dirty="0">
              <a:solidFill>
                <a:schemeClr val="bg1">
                  <a:lumMod val="50000"/>
                </a:schemeClr>
              </a:solidFill>
              <a:latin typeface="Times New Roman" panose="02020603050405020304" pitchFamily="18" charset="0"/>
              <a:cs typeface="Times New Roman" panose="02020603050405020304" pitchFamily="18" charset="0"/>
            </a:endParaRPr>
          </a:p>
        </p:txBody>
      </p:sp>
      <p:pic>
        <p:nvPicPr>
          <p:cNvPr id="4" name="XCURxfnwYxU"/>
          <p:cNvPicPr>
            <a:picLocks noRot="1" noChangeAspect="1"/>
          </p:cNvPicPr>
          <p:nvPr>
            <a:videoFile r:link="rId1"/>
          </p:nvPr>
        </p:nvPicPr>
        <p:blipFill>
          <a:blip r:embed="rId5"/>
          <a:stretch>
            <a:fillRect/>
          </a:stretch>
        </p:blipFill>
        <p:spPr>
          <a:xfrm>
            <a:off x="2625400" y="4371839"/>
            <a:ext cx="3725824" cy="2095776"/>
          </a:xfrm>
          <a:prstGeom prst="rect">
            <a:avLst/>
          </a:prstGeom>
        </p:spPr>
      </p:pic>
      <p:sp>
        <p:nvSpPr>
          <p:cNvPr id="6" name="TextBox 5"/>
          <p:cNvSpPr txBox="1"/>
          <p:nvPr/>
        </p:nvSpPr>
        <p:spPr>
          <a:xfrm>
            <a:off x="6508189" y="5575031"/>
            <a:ext cx="2236424" cy="830997"/>
          </a:xfrm>
          <a:prstGeom prst="rect">
            <a:avLst/>
          </a:prstGeom>
          <a:noFill/>
        </p:spPr>
        <p:txBody>
          <a:bodyPr wrap="square" rtlCol="0">
            <a:spAutoFit/>
          </a:bodyPr>
          <a:lstStyle/>
          <a:p>
            <a:r>
              <a:rPr lang="en-US" sz="1200" b="1" i="1" dirty="0" smtClean="0">
                <a:solidFill>
                  <a:schemeClr val="bg1">
                    <a:lumMod val="50000"/>
                  </a:schemeClr>
                </a:solidFill>
                <a:latin typeface="Arial" panose="020B0604020202020204" pitchFamily="34" charset="0"/>
                <a:cs typeface="Arial" panose="020B0604020202020204" pitchFamily="34" charset="0"/>
              </a:rPr>
              <a:t>If you have problems viewing the video, click the following link </a:t>
            </a:r>
            <a:r>
              <a:rPr lang="en-US" sz="1200" b="1" i="1" dirty="0" smtClean="0">
                <a:solidFill>
                  <a:schemeClr val="bg1">
                    <a:lumMod val="50000"/>
                  </a:schemeClr>
                </a:solidFill>
                <a:latin typeface="Arial" panose="020B0604020202020204" pitchFamily="34" charset="0"/>
                <a:cs typeface="Arial" panose="020B0604020202020204" pitchFamily="34" charset="0"/>
                <a:hlinkClick r:id="rId6"/>
              </a:rPr>
              <a:t>http</a:t>
            </a:r>
            <a:r>
              <a:rPr lang="en-US" sz="1200" b="1" i="1" dirty="0">
                <a:solidFill>
                  <a:schemeClr val="bg1">
                    <a:lumMod val="50000"/>
                  </a:schemeClr>
                </a:solidFill>
                <a:latin typeface="Arial" panose="020B0604020202020204" pitchFamily="34" charset="0"/>
                <a:cs typeface="Arial" panose="020B0604020202020204" pitchFamily="34" charset="0"/>
                <a:hlinkClick r:id="rId6"/>
              </a:rPr>
              <a:t>://</a:t>
            </a:r>
            <a:r>
              <a:rPr lang="en-US" sz="1200" b="1" i="1" dirty="0" smtClean="0">
                <a:solidFill>
                  <a:schemeClr val="bg1">
                    <a:lumMod val="50000"/>
                  </a:schemeClr>
                </a:solidFill>
                <a:latin typeface="Arial" panose="020B0604020202020204" pitchFamily="34" charset="0"/>
                <a:cs typeface="Arial" panose="020B0604020202020204" pitchFamily="34" charset="0"/>
                <a:hlinkClick r:id="rId6"/>
              </a:rPr>
              <a:t>bit.ly/2903wcc</a:t>
            </a:r>
            <a:r>
              <a:rPr lang="en-US" sz="1200" b="1" i="1" dirty="0" smtClean="0">
                <a:solidFill>
                  <a:schemeClr val="bg1">
                    <a:lumMod val="50000"/>
                  </a:schemeClr>
                </a:solidFill>
                <a:latin typeface="Arial" panose="020B0604020202020204" pitchFamily="34" charset="0"/>
                <a:cs typeface="Arial" panose="020B0604020202020204" pitchFamily="34" charset="0"/>
              </a:rPr>
              <a:t> </a:t>
            </a:r>
            <a:endParaRPr lang="en-US" sz="1200" b="1" i="1"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702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0" y="128097"/>
            <a:ext cx="9144000" cy="1095254"/>
          </a:xfrm>
          <a:prstGeom prst="roundRect">
            <a:avLst/>
          </a:prstGeom>
          <a:solidFill>
            <a:srgbClr val="0A489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53998" y="128097"/>
            <a:ext cx="7236005" cy="1095254"/>
          </a:xfrm>
        </p:spPr>
        <p:txBody>
          <a:bodyPr>
            <a:normAutofit fontScale="90000"/>
          </a:bodyPr>
          <a:lstStyle/>
          <a:p>
            <a:r>
              <a:rPr lang="en-US" sz="5400" dirty="0" smtClean="0">
                <a:solidFill>
                  <a:schemeClr val="bg1"/>
                </a:solidFill>
                <a:latin typeface="Arial"/>
                <a:cs typeface="Arial"/>
              </a:rPr>
              <a:t>The EDGE</a:t>
            </a:r>
            <a:r>
              <a:rPr lang="en-US" dirty="0" smtClean="0">
                <a:solidFill>
                  <a:schemeClr val="tx1">
                    <a:lumMod val="65000"/>
                    <a:lumOff val="35000"/>
                  </a:schemeClr>
                </a:solidFill>
                <a:latin typeface="Arial"/>
                <a:cs typeface="Arial"/>
              </a:rPr>
              <a:t/>
            </a:r>
            <a:br>
              <a:rPr lang="en-US" dirty="0" smtClean="0">
                <a:solidFill>
                  <a:schemeClr val="tx1">
                    <a:lumMod val="65000"/>
                    <a:lumOff val="35000"/>
                  </a:schemeClr>
                </a:solidFill>
                <a:latin typeface="Arial"/>
                <a:cs typeface="Arial"/>
              </a:rPr>
            </a:br>
            <a:r>
              <a:rPr lang="en-US" sz="1800" dirty="0" smtClean="0">
                <a:solidFill>
                  <a:schemeClr val="bg1"/>
                </a:solidFill>
                <a:latin typeface="Arial"/>
                <a:cs typeface="Arial"/>
              </a:rPr>
              <a:t>Information and news that gives you an edge in the real estate business</a:t>
            </a:r>
            <a:endParaRPr lang="en-US" sz="1800" dirty="0">
              <a:solidFill>
                <a:schemeClr val="bg1"/>
              </a:solidFill>
              <a:latin typeface="Arial"/>
              <a:cs typeface="Arial"/>
            </a:endParaRPr>
          </a:p>
        </p:txBody>
      </p:sp>
      <p:sp>
        <p:nvSpPr>
          <p:cNvPr id="3" name="Rectangle 2"/>
          <p:cNvSpPr/>
          <p:nvPr/>
        </p:nvSpPr>
        <p:spPr>
          <a:xfrm>
            <a:off x="350770" y="1841242"/>
            <a:ext cx="8144505" cy="5016758"/>
          </a:xfrm>
          <a:prstGeom prst="rect">
            <a:avLst/>
          </a:prstGeom>
        </p:spPr>
        <p:txBody>
          <a:bodyPr wrap="square">
            <a:spAutoFit/>
          </a:bodyPr>
          <a:lstStyle/>
          <a:p>
            <a:pPr>
              <a:buFont typeface="Arial" panose="020B0604020202020204" pitchFamily="34" charset="0"/>
              <a:buNone/>
            </a:pPr>
            <a:r>
              <a:rPr lang="en-US" sz="1700" dirty="0">
                <a:solidFill>
                  <a:schemeClr val="bg1">
                    <a:lumMod val="50000"/>
                  </a:schemeClr>
                </a:solidFill>
                <a:latin typeface="Arial" panose="020B0604020202020204" pitchFamily="34" charset="0"/>
                <a:cs typeface="Arial" panose="020B0604020202020204" pitchFamily="34" charset="0"/>
              </a:rPr>
              <a:t>Like summer temperatures, home prices </a:t>
            </a:r>
            <a:r>
              <a:rPr lang="en-US" sz="1700" dirty="0" smtClean="0">
                <a:solidFill>
                  <a:schemeClr val="bg1">
                    <a:lumMod val="50000"/>
                  </a:schemeClr>
                </a:solidFill>
                <a:latin typeface="Arial" panose="020B0604020202020204" pitchFamily="34" charset="0"/>
                <a:cs typeface="Arial" panose="020B0604020202020204" pitchFamily="34" charset="0"/>
              </a:rPr>
              <a:t>across the U.S. continue to rise in </a:t>
            </a:r>
            <a:r>
              <a:rPr lang="en-US" sz="1700" dirty="0">
                <a:solidFill>
                  <a:schemeClr val="bg1">
                    <a:lumMod val="50000"/>
                  </a:schemeClr>
                </a:solidFill>
                <a:latin typeface="Arial" panose="020B0604020202020204" pitchFamily="34" charset="0"/>
                <a:cs typeface="Arial" panose="020B0604020202020204" pitchFamily="34" charset="0"/>
              </a:rPr>
              <a:t>most housing categories and geographic submarkets. Meanwhile, hopeful buyers are wishing for more options to fulfill the perfect fit. As we reach deeper into summer, dips in home sales are not unexpected. Even while people search for homes in which to move or start a family, summer is also about family time in other ways. </a:t>
            </a:r>
            <a:r>
              <a:rPr lang="en-US" sz="1700" dirty="0" smtClean="0">
                <a:solidFill>
                  <a:schemeClr val="bg1">
                    <a:lumMod val="50000"/>
                  </a:schemeClr>
                </a:solidFill>
                <a:latin typeface="Arial" panose="020B0604020202020204" pitchFamily="34" charset="0"/>
                <a:cs typeface="Arial" panose="020B0604020202020204" pitchFamily="34" charset="0"/>
              </a:rPr>
              <a:t>What’s happening locally? Let’s look!</a:t>
            </a:r>
          </a:p>
          <a:p>
            <a:pPr>
              <a:buFont typeface="Arial" panose="020B0604020202020204" pitchFamily="34" charset="0"/>
              <a:buNone/>
            </a:pPr>
            <a:endParaRPr lang="en-US" sz="1700" dirty="0" smtClean="0">
              <a:solidFill>
                <a:schemeClr val="bg1">
                  <a:lumMod val="50000"/>
                </a:schemeClr>
              </a:solidFill>
              <a:latin typeface="Arial" panose="020B0604020202020204" pitchFamily="34" charset="0"/>
              <a:cs typeface="Arial" panose="020B0604020202020204" pitchFamily="34" charset="0"/>
            </a:endParaRPr>
          </a:p>
          <a:p>
            <a:pPr>
              <a:buFont typeface="Arial" panose="020B0604020202020204" pitchFamily="34" charset="0"/>
              <a:buNone/>
            </a:pPr>
            <a:endParaRPr lang="en-US" altLang="en-US" dirty="0">
              <a:solidFill>
                <a:schemeClr val="bg1">
                  <a:lumMod val="50000"/>
                </a:schemeClr>
              </a:solidFill>
              <a:latin typeface="Arial" panose="020B0604020202020204" pitchFamily="34" charset="0"/>
              <a:cs typeface="Arial" panose="020B0604020202020204" pitchFamily="34" charset="0"/>
            </a:endParaRPr>
          </a:p>
          <a:p>
            <a:pPr>
              <a:buFont typeface="Arial" panose="020B0604020202020204" pitchFamily="34" charset="0"/>
              <a:buNone/>
            </a:pPr>
            <a:endParaRPr lang="en-US" altLang="en-US" dirty="0" smtClean="0">
              <a:solidFill>
                <a:schemeClr val="bg1">
                  <a:lumMod val="50000"/>
                </a:schemeClr>
              </a:solidFill>
              <a:latin typeface="Arial" panose="020B0604020202020204" pitchFamily="34" charset="0"/>
              <a:cs typeface="Arial" panose="020B0604020202020204" pitchFamily="34" charset="0"/>
            </a:endParaRPr>
          </a:p>
          <a:p>
            <a:pPr>
              <a:buFont typeface="Arial" panose="020B0604020202020204" pitchFamily="34" charset="0"/>
              <a:buNone/>
            </a:pPr>
            <a:endParaRPr lang="en-US" altLang="en-US" dirty="0" smtClean="0">
              <a:solidFill>
                <a:srgbClr val="0000FF"/>
              </a:solidFill>
              <a:latin typeface="Arial" panose="020B0604020202020204" pitchFamily="34" charset="0"/>
              <a:cs typeface="Arial" panose="020B0604020202020204" pitchFamily="34" charset="0"/>
            </a:endParaRPr>
          </a:p>
          <a:p>
            <a:pPr>
              <a:buFont typeface="Arial" panose="020B0604020202020204" pitchFamily="34" charset="0"/>
              <a:buNone/>
            </a:pPr>
            <a:endParaRPr lang="en-US" altLang="en-US" dirty="0" smtClean="0">
              <a:solidFill>
                <a:srgbClr val="0000FF"/>
              </a:solidFill>
              <a:latin typeface="Arial" panose="020B0604020202020204" pitchFamily="34" charset="0"/>
              <a:cs typeface="Arial" panose="020B0604020202020204" pitchFamily="34" charset="0"/>
            </a:endParaRPr>
          </a:p>
          <a:p>
            <a:pPr>
              <a:buFont typeface="Arial" panose="020B0604020202020204" pitchFamily="34" charset="0"/>
              <a:buNone/>
            </a:pPr>
            <a:endParaRPr lang="en-US" altLang="en-US" dirty="0" smtClean="0">
              <a:solidFill>
                <a:srgbClr val="0000FF"/>
              </a:solidFill>
              <a:latin typeface="Arial" panose="020B0604020202020204" pitchFamily="34" charset="0"/>
              <a:cs typeface="Arial" panose="020B0604020202020204" pitchFamily="34" charset="0"/>
            </a:endParaRPr>
          </a:p>
          <a:p>
            <a:pPr>
              <a:buFont typeface="Arial" panose="020B0604020202020204" pitchFamily="34" charset="0"/>
              <a:buNone/>
            </a:pPr>
            <a:endParaRPr lang="en-US" altLang="en-US" sz="800" dirty="0" smtClean="0">
              <a:solidFill>
                <a:srgbClr val="0000FF"/>
              </a:solidFill>
              <a:latin typeface="Arial" panose="020B0604020202020204" pitchFamily="34" charset="0"/>
              <a:cs typeface="Arial" panose="020B0604020202020204" pitchFamily="34" charset="0"/>
            </a:endParaRPr>
          </a:p>
          <a:p>
            <a:pPr algn="ctr">
              <a:spcBef>
                <a:spcPct val="0"/>
              </a:spcBef>
            </a:pPr>
            <a:endParaRPr lang="en-US" altLang="en-US" sz="1200" dirty="0">
              <a:solidFill>
                <a:srgbClr val="0000FF"/>
              </a:solidFill>
              <a:latin typeface="Arial" panose="020B0604020202020204" pitchFamily="34" charset="0"/>
              <a:cs typeface="Arial" panose="020B0604020202020204" pitchFamily="34" charset="0"/>
            </a:endParaRPr>
          </a:p>
          <a:p>
            <a:pPr algn="ctr">
              <a:spcBef>
                <a:spcPct val="0"/>
              </a:spcBef>
            </a:pPr>
            <a:endParaRPr lang="en-US" altLang="en-US" sz="900" dirty="0" smtClean="0">
              <a:solidFill>
                <a:schemeClr val="bg1">
                  <a:lumMod val="50000"/>
                </a:schemeClr>
              </a:solidFill>
              <a:latin typeface="Arial" panose="020B0604020202020204" pitchFamily="34" charset="0"/>
              <a:cs typeface="Arial" panose="020B0604020202020204" pitchFamily="34" charset="0"/>
            </a:endParaRPr>
          </a:p>
          <a:p>
            <a:pPr algn="ctr">
              <a:spcBef>
                <a:spcPct val="0"/>
              </a:spcBef>
            </a:pPr>
            <a:r>
              <a:rPr lang="en-US" altLang="en-US" dirty="0" smtClean="0">
                <a:solidFill>
                  <a:schemeClr val="bg1">
                    <a:lumMod val="50000"/>
                  </a:schemeClr>
                </a:solidFill>
                <a:latin typeface="Arial" panose="020B0604020202020204" pitchFamily="34" charset="0"/>
                <a:cs typeface="Arial" panose="020B0604020202020204" pitchFamily="34" charset="0"/>
              </a:rPr>
              <a:t>In </a:t>
            </a:r>
            <a:r>
              <a:rPr lang="en-US" altLang="en-US" dirty="0">
                <a:solidFill>
                  <a:schemeClr val="bg1">
                    <a:lumMod val="50000"/>
                  </a:schemeClr>
                </a:solidFill>
                <a:latin typeface="Arial" panose="020B0604020202020204" pitchFamily="34" charset="0"/>
                <a:cs typeface="Arial" panose="020B0604020202020204" pitchFamily="34" charset="0"/>
              </a:rPr>
              <a:t>the Houston region, for the week </a:t>
            </a:r>
            <a:r>
              <a:rPr lang="en-US" altLang="en-US" dirty="0" smtClean="0">
                <a:solidFill>
                  <a:schemeClr val="bg1">
                    <a:lumMod val="50000"/>
                  </a:schemeClr>
                </a:solidFill>
                <a:latin typeface="Arial" panose="020B0604020202020204" pitchFamily="34" charset="0"/>
                <a:cs typeface="Arial" panose="020B0604020202020204" pitchFamily="34" charset="0"/>
              </a:rPr>
              <a:t>ending June 19:</a:t>
            </a:r>
          </a:p>
          <a:p>
            <a:pPr algn="ctr">
              <a:spcBef>
                <a:spcPct val="0"/>
              </a:spcBef>
            </a:pPr>
            <a:r>
              <a:rPr lang="en-US" altLang="en-US" dirty="0" smtClean="0">
                <a:solidFill>
                  <a:schemeClr val="bg1">
                    <a:lumMod val="50000"/>
                  </a:schemeClr>
                </a:solidFill>
                <a:latin typeface="Arial" panose="020B0604020202020204" pitchFamily="34" charset="0"/>
                <a:cs typeface="Arial" panose="020B0604020202020204" pitchFamily="34" charset="0"/>
              </a:rPr>
              <a:t> • New Listings increased 15.0% to 2,849</a:t>
            </a:r>
          </a:p>
          <a:p>
            <a:pPr algn="ctr">
              <a:spcBef>
                <a:spcPct val="0"/>
              </a:spcBef>
            </a:pPr>
            <a:r>
              <a:rPr lang="en-US" altLang="en-US" dirty="0" smtClean="0">
                <a:solidFill>
                  <a:schemeClr val="bg1">
                    <a:lumMod val="50000"/>
                  </a:schemeClr>
                </a:solidFill>
                <a:latin typeface="Arial" panose="020B0604020202020204" pitchFamily="34" charset="0"/>
                <a:cs typeface="Arial" panose="020B0604020202020204" pitchFamily="34" charset="0"/>
              </a:rPr>
              <a:t>• </a:t>
            </a:r>
            <a:r>
              <a:rPr lang="en-US" altLang="en-US" dirty="0">
                <a:solidFill>
                  <a:schemeClr val="bg1">
                    <a:lumMod val="50000"/>
                  </a:schemeClr>
                </a:solidFill>
                <a:latin typeface="Arial" panose="020B0604020202020204" pitchFamily="34" charset="0"/>
                <a:cs typeface="Arial" panose="020B0604020202020204" pitchFamily="34" charset="0"/>
              </a:rPr>
              <a:t>Pending Sales </a:t>
            </a:r>
            <a:r>
              <a:rPr lang="en-US" altLang="en-US" dirty="0" smtClean="0">
                <a:solidFill>
                  <a:schemeClr val="bg1">
                    <a:lumMod val="50000"/>
                  </a:schemeClr>
                </a:solidFill>
                <a:latin typeface="Arial" panose="020B0604020202020204" pitchFamily="34" charset="0"/>
                <a:cs typeface="Arial" panose="020B0604020202020204" pitchFamily="34" charset="0"/>
              </a:rPr>
              <a:t>increased 17.6% </a:t>
            </a:r>
            <a:r>
              <a:rPr lang="en-US" altLang="en-US" dirty="0">
                <a:solidFill>
                  <a:schemeClr val="bg1">
                    <a:lumMod val="50000"/>
                  </a:schemeClr>
                </a:solidFill>
                <a:latin typeface="Arial" panose="020B0604020202020204" pitchFamily="34" charset="0"/>
                <a:cs typeface="Arial" panose="020B0604020202020204" pitchFamily="34" charset="0"/>
              </a:rPr>
              <a:t>to </a:t>
            </a:r>
            <a:r>
              <a:rPr lang="en-US" altLang="en-US" dirty="0" smtClean="0">
                <a:solidFill>
                  <a:schemeClr val="bg1">
                    <a:lumMod val="50000"/>
                  </a:schemeClr>
                </a:solidFill>
                <a:latin typeface="Arial" panose="020B0604020202020204" pitchFamily="34" charset="0"/>
                <a:cs typeface="Arial" panose="020B0604020202020204" pitchFamily="34" charset="0"/>
              </a:rPr>
              <a:t>2,050</a:t>
            </a:r>
            <a:endParaRPr lang="en-US" altLang="en-US" dirty="0">
              <a:solidFill>
                <a:schemeClr val="bg1">
                  <a:lumMod val="50000"/>
                </a:schemeClr>
              </a:solidFill>
              <a:latin typeface="Arial" panose="020B0604020202020204" pitchFamily="34" charset="0"/>
              <a:cs typeface="Arial" panose="020B0604020202020204" pitchFamily="34" charset="0"/>
            </a:endParaRPr>
          </a:p>
          <a:p>
            <a:pPr algn="ctr">
              <a:spcBef>
                <a:spcPct val="0"/>
              </a:spcBef>
            </a:pPr>
            <a:r>
              <a:rPr lang="en-US" altLang="en-US" dirty="0">
                <a:solidFill>
                  <a:schemeClr val="bg1">
                    <a:lumMod val="50000"/>
                  </a:schemeClr>
                </a:solidFill>
                <a:latin typeface="Arial" panose="020B0604020202020204" pitchFamily="34" charset="0"/>
                <a:cs typeface="Arial" panose="020B0604020202020204" pitchFamily="34" charset="0"/>
              </a:rPr>
              <a:t>• Closed Sales </a:t>
            </a:r>
            <a:r>
              <a:rPr lang="en-US" altLang="en-US" dirty="0" smtClean="0">
                <a:solidFill>
                  <a:schemeClr val="bg1">
                    <a:lumMod val="50000"/>
                  </a:schemeClr>
                </a:solidFill>
                <a:latin typeface="Arial" panose="020B0604020202020204" pitchFamily="34" charset="0"/>
                <a:cs typeface="Arial" panose="020B0604020202020204" pitchFamily="34" charset="0"/>
              </a:rPr>
              <a:t>decreased 1.0% </a:t>
            </a:r>
            <a:r>
              <a:rPr lang="en-US" altLang="en-US" dirty="0">
                <a:solidFill>
                  <a:schemeClr val="bg1">
                    <a:lumMod val="50000"/>
                  </a:schemeClr>
                </a:solidFill>
                <a:latin typeface="Arial" panose="020B0604020202020204" pitchFamily="34" charset="0"/>
                <a:cs typeface="Arial" panose="020B0604020202020204" pitchFamily="34" charset="0"/>
              </a:rPr>
              <a:t>to </a:t>
            </a:r>
            <a:r>
              <a:rPr lang="en-US" altLang="en-US" dirty="0" smtClean="0">
                <a:solidFill>
                  <a:schemeClr val="bg1">
                    <a:lumMod val="50000"/>
                  </a:schemeClr>
                </a:solidFill>
                <a:latin typeface="Arial" panose="020B0604020202020204" pitchFamily="34" charset="0"/>
                <a:cs typeface="Arial" panose="020B0604020202020204" pitchFamily="34" charset="0"/>
              </a:rPr>
              <a:t>1,864</a:t>
            </a:r>
            <a:endParaRPr lang="en-US" altLang="en-US" dirty="0">
              <a:solidFill>
                <a:schemeClr val="bg1">
                  <a:lumMod val="50000"/>
                </a:schemeClr>
              </a:solidFill>
              <a:latin typeface="Arial" panose="020B0604020202020204" pitchFamily="34" charset="0"/>
              <a:cs typeface="Arial" panose="020B0604020202020204" pitchFamily="34" charset="0"/>
            </a:endParaRPr>
          </a:p>
        </p:txBody>
      </p:sp>
      <p:sp>
        <p:nvSpPr>
          <p:cNvPr id="4" name="TextBox 3"/>
          <p:cNvSpPr txBox="1"/>
          <p:nvPr/>
        </p:nvSpPr>
        <p:spPr>
          <a:xfrm>
            <a:off x="259772" y="1288472"/>
            <a:ext cx="8650431" cy="646331"/>
          </a:xfrm>
          <a:prstGeom prst="rect">
            <a:avLst/>
          </a:prstGeom>
          <a:noFill/>
        </p:spPr>
        <p:txBody>
          <a:bodyPr wrap="square" rtlCol="0">
            <a:spAutoFit/>
          </a:bodyPr>
          <a:lstStyle/>
          <a:p>
            <a:pPr algn="ctr"/>
            <a:r>
              <a:rPr lang="en-US" sz="3600" b="1" dirty="0">
                <a:solidFill>
                  <a:schemeClr val="bg1">
                    <a:lumMod val="50000"/>
                  </a:schemeClr>
                </a:solidFill>
                <a:latin typeface="Times New Roman" pitchFamily="18" charset="0"/>
                <a:cs typeface="Times New Roman" pitchFamily="18" charset="0"/>
                <a:sym typeface="Times New Roman" pitchFamily="18" charset="0"/>
              </a:rPr>
              <a:t>Houston </a:t>
            </a:r>
            <a:r>
              <a:rPr lang="en-US" sz="3600" b="1" dirty="0" smtClean="0">
                <a:solidFill>
                  <a:schemeClr val="bg1">
                    <a:lumMod val="50000"/>
                  </a:schemeClr>
                </a:solidFill>
                <a:latin typeface="Times New Roman" pitchFamily="18" charset="0"/>
                <a:cs typeface="Times New Roman" pitchFamily="18" charset="0"/>
                <a:sym typeface="Times New Roman" pitchFamily="18" charset="0"/>
              </a:rPr>
              <a:t>Market Movements</a:t>
            </a:r>
            <a:endParaRPr lang="en-US" sz="3600" dirty="0">
              <a:solidFill>
                <a:schemeClr val="bg1">
                  <a:lumMod val="50000"/>
                </a:schemeClr>
              </a:solidFill>
            </a:endParaRPr>
          </a:p>
        </p:txBody>
      </p:sp>
      <p:pic>
        <p:nvPicPr>
          <p:cNvPr id="6" name="Picture 5"/>
          <p:cNvPicPr>
            <a:picLocks noChangeAspect="1"/>
          </p:cNvPicPr>
          <p:nvPr/>
        </p:nvPicPr>
        <p:blipFill>
          <a:blip r:embed="rId2"/>
          <a:stretch>
            <a:fillRect/>
          </a:stretch>
        </p:blipFill>
        <p:spPr>
          <a:xfrm>
            <a:off x="737755" y="3498455"/>
            <a:ext cx="6961619" cy="2067948"/>
          </a:xfrm>
          <a:prstGeom prst="rect">
            <a:avLst/>
          </a:prstGeom>
        </p:spPr>
      </p:pic>
    </p:spTree>
    <p:extLst>
      <p:ext uri="{BB962C8B-B14F-4D97-AF65-F5344CB8AC3E}">
        <p14:creationId xmlns:p14="http://schemas.microsoft.com/office/powerpoint/2010/main" val="1766410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a:spLocks noChangeArrowheads="1"/>
          </p:cNvSpPr>
          <p:nvPr/>
        </p:nvSpPr>
        <p:spPr bwMode="auto">
          <a:xfrm>
            <a:off x="0" y="128588"/>
            <a:ext cx="9144000" cy="1095375"/>
          </a:xfrm>
          <a:prstGeom prst="roundRect">
            <a:avLst>
              <a:gd name="adj" fmla="val 16667"/>
            </a:avLst>
          </a:prstGeom>
          <a:solidFill>
            <a:srgbClr val="0A4897"/>
          </a:solidFill>
          <a:ln w="9525">
            <a:solidFill>
              <a:srgbClr val="4A7EBB"/>
            </a:solidFill>
            <a:round/>
            <a:headEnd/>
            <a:tailEnd/>
          </a:ln>
          <a:effectLst>
            <a:outerShdw blurRad="40000" dist="23000" dir="5400000" rotWithShape="0">
              <a:srgbClr val="808080">
                <a:alpha val="34999"/>
              </a:srgbClr>
            </a:outerShdw>
          </a:effectLst>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a:solidFill>
                <a:srgbClr val="FFFFFF"/>
              </a:solidFill>
            </a:endParaRPr>
          </a:p>
        </p:txBody>
      </p:sp>
      <p:sp>
        <p:nvSpPr>
          <p:cNvPr id="2" name="Title 1"/>
          <p:cNvSpPr>
            <a:spLocks noGrp="1"/>
          </p:cNvSpPr>
          <p:nvPr>
            <p:ph type="ctrTitle"/>
          </p:nvPr>
        </p:nvSpPr>
        <p:spPr>
          <a:xfrm>
            <a:off x="954088" y="128588"/>
            <a:ext cx="7235825" cy="1095375"/>
          </a:xfrm>
        </p:spPr>
        <p:txBody>
          <a:bodyPr rtlCol="0">
            <a:normAutofit fontScale="90000"/>
          </a:bodyPr>
          <a:lstStyle/>
          <a:p>
            <a:pPr fontAlgn="auto">
              <a:spcAft>
                <a:spcPts val="0"/>
              </a:spcAft>
              <a:defRPr/>
            </a:pPr>
            <a:r>
              <a:rPr lang="en-US" sz="5400" dirty="0" smtClean="0">
                <a:solidFill>
                  <a:schemeClr val="bg1"/>
                </a:solidFill>
                <a:latin typeface="Arial"/>
                <a:cs typeface="Arial"/>
              </a:rPr>
              <a:t>The EDGE</a:t>
            </a:r>
            <a:r>
              <a:rPr lang="en-US" dirty="0" smtClean="0">
                <a:solidFill>
                  <a:schemeClr val="tx1">
                    <a:lumMod val="65000"/>
                    <a:lumOff val="35000"/>
                  </a:schemeClr>
                </a:solidFill>
                <a:latin typeface="Arial"/>
                <a:cs typeface="Arial"/>
              </a:rPr>
              <a:t/>
            </a:r>
            <a:br>
              <a:rPr lang="en-US" dirty="0" smtClean="0">
                <a:solidFill>
                  <a:schemeClr val="tx1">
                    <a:lumMod val="65000"/>
                    <a:lumOff val="35000"/>
                  </a:schemeClr>
                </a:solidFill>
                <a:latin typeface="Arial"/>
                <a:cs typeface="Arial"/>
              </a:rPr>
            </a:br>
            <a:r>
              <a:rPr lang="en-US" sz="1800" dirty="0" smtClean="0">
                <a:solidFill>
                  <a:schemeClr val="bg1"/>
                </a:solidFill>
                <a:latin typeface="Arial"/>
                <a:cs typeface="Arial"/>
              </a:rPr>
              <a:t>Information and news that gives you an edge in the real estate business</a:t>
            </a:r>
            <a:endParaRPr lang="en-US" sz="1800" dirty="0">
              <a:solidFill>
                <a:schemeClr val="bg1"/>
              </a:solidFill>
              <a:latin typeface="Arial"/>
              <a:cs typeface="Arial"/>
            </a:endParaRPr>
          </a:p>
        </p:txBody>
      </p:sp>
      <p:sp>
        <p:nvSpPr>
          <p:cNvPr id="3" name="Rectangle 2"/>
          <p:cNvSpPr/>
          <p:nvPr/>
        </p:nvSpPr>
        <p:spPr>
          <a:xfrm>
            <a:off x="547688" y="1867042"/>
            <a:ext cx="8145462" cy="5247590"/>
          </a:xfrm>
          <a:prstGeom prst="rect">
            <a:avLst/>
          </a:prstGeom>
        </p:spPr>
        <p:txBody>
          <a:bodyPr>
            <a:spAutoFit/>
          </a:bodyPr>
          <a:lstStyle/>
          <a:p>
            <a:pPr algn="ctr">
              <a:spcBef>
                <a:spcPct val="0"/>
              </a:spcBef>
              <a:buFontTx/>
              <a:buNone/>
            </a:pPr>
            <a:r>
              <a:rPr lang="en-US" altLang="en-US" sz="2000" b="1" u="sng" dirty="0" smtClean="0">
                <a:solidFill>
                  <a:schemeClr val="bg1">
                    <a:lumMod val="50000"/>
                  </a:schemeClr>
                </a:solidFill>
                <a:latin typeface="Arial" panose="020B0604020202020204" pitchFamily="34" charset="0"/>
                <a:cs typeface="Arial" panose="020B0604020202020204" pitchFamily="34" charset="0"/>
              </a:rPr>
              <a:t>Certified Negotiation Expert (CNE-2)</a:t>
            </a:r>
            <a:endParaRPr lang="en-US" altLang="en-US" sz="2000" b="1" u="sng" dirty="0">
              <a:solidFill>
                <a:schemeClr val="bg1">
                  <a:lumMod val="50000"/>
                </a:schemeClr>
              </a:solidFill>
              <a:latin typeface="Arial" panose="020B0604020202020204" pitchFamily="34" charset="0"/>
              <a:cs typeface="Arial" panose="020B0604020202020204" pitchFamily="34" charset="0"/>
            </a:endParaRPr>
          </a:p>
          <a:p>
            <a:pPr algn="ctr" eaLnBrk="1" fontAlgn="auto" hangingPunct="1">
              <a:spcBef>
                <a:spcPts val="0"/>
              </a:spcBef>
              <a:spcAft>
                <a:spcPts val="0"/>
              </a:spcAft>
              <a:defRPr/>
            </a:pPr>
            <a:endParaRPr lang="en-US" altLang="en-US" sz="1000" b="1" u="sng" dirty="0">
              <a:solidFill>
                <a:schemeClr val="bg1">
                  <a:lumMod val="50000"/>
                </a:schemeClr>
              </a:solidFill>
              <a:latin typeface="Arial" panose="020B0604020202020204" pitchFamily="34" charset="0"/>
              <a:cs typeface="Arial" panose="020B0604020202020204" pitchFamily="34" charset="0"/>
            </a:endParaRPr>
          </a:p>
          <a:p>
            <a:pPr>
              <a:buFontTx/>
              <a:buNone/>
            </a:pPr>
            <a:r>
              <a:rPr lang="en-US" altLang="en-US" sz="1700" dirty="0" smtClean="0">
                <a:solidFill>
                  <a:schemeClr val="bg1">
                    <a:lumMod val="50000"/>
                  </a:schemeClr>
                </a:solidFill>
                <a:latin typeface="Arial" panose="020B0604020202020204" pitchFamily="34" charset="0"/>
                <a:cs typeface="Arial" panose="020B0604020202020204" pitchFamily="34" charset="0"/>
              </a:rPr>
              <a:t>*</a:t>
            </a:r>
            <a:r>
              <a:rPr lang="en-US" altLang="en-US" sz="1700" dirty="0">
                <a:solidFill>
                  <a:schemeClr val="bg1">
                    <a:lumMod val="50000"/>
                  </a:schemeClr>
                </a:solidFill>
                <a:latin typeface="Arial" panose="020B0604020202020204" pitchFamily="34" charset="0"/>
                <a:cs typeface="Arial" panose="020B0604020202020204" pitchFamily="34" charset="0"/>
              </a:rPr>
              <a:t>These courses </a:t>
            </a:r>
            <a:r>
              <a:rPr lang="en-US" altLang="en-US" sz="1700" dirty="0" smtClean="0">
                <a:solidFill>
                  <a:schemeClr val="bg1">
                    <a:lumMod val="50000"/>
                  </a:schemeClr>
                </a:solidFill>
                <a:latin typeface="Arial" panose="020B0604020202020204" pitchFamily="34" charset="0"/>
                <a:cs typeface="Arial" panose="020B0604020202020204" pitchFamily="34" charset="0"/>
              </a:rPr>
              <a:t>may </a:t>
            </a:r>
            <a:r>
              <a:rPr lang="en-US" altLang="en-US" sz="1700" dirty="0">
                <a:solidFill>
                  <a:schemeClr val="bg1">
                    <a:lumMod val="50000"/>
                  </a:schemeClr>
                </a:solidFill>
                <a:latin typeface="Arial" panose="020B0604020202020204" pitchFamily="34" charset="0"/>
                <a:cs typeface="Arial" panose="020B0604020202020204" pitchFamily="34" charset="0"/>
              </a:rPr>
              <a:t>be taken in any order. Day </a:t>
            </a:r>
            <a:r>
              <a:rPr lang="en-US" altLang="en-US" sz="1700" dirty="0" smtClean="0">
                <a:solidFill>
                  <a:schemeClr val="bg1">
                    <a:lumMod val="50000"/>
                  </a:schemeClr>
                </a:solidFill>
                <a:latin typeface="Arial" panose="020B0604020202020204" pitchFamily="34" charset="0"/>
                <a:cs typeface="Arial" panose="020B0604020202020204" pitchFamily="34" charset="0"/>
              </a:rPr>
              <a:t>One covers </a:t>
            </a:r>
            <a:r>
              <a:rPr lang="en-US" altLang="en-US" sz="1700" dirty="0">
                <a:solidFill>
                  <a:schemeClr val="bg1">
                    <a:lumMod val="50000"/>
                  </a:schemeClr>
                </a:solidFill>
                <a:latin typeface="Arial" panose="020B0604020202020204" pitchFamily="34" charset="0"/>
                <a:cs typeface="Arial" panose="020B0604020202020204" pitchFamily="34" charset="0"/>
              </a:rPr>
              <a:t>advanced negotiation techniques for buyer’s agents. Day </a:t>
            </a:r>
            <a:r>
              <a:rPr lang="en-US" altLang="en-US" sz="1700" dirty="0" smtClean="0">
                <a:solidFill>
                  <a:schemeClr val="bg1">
                    <a:lumMod val="50000"/>
                  </a:schemeClr>
                </a:solidFill>
                <a:latin typeface="Arial" panose="020B0604020202020204" pitchFamily="34" charset="0"/>
                <a:cs typeface="Arial" panose="020B0604020202020204" pitchFamily="34" charset="0"/>
              </a:rPr>
              <a:t>Two covers </a:t>
            </a:r>
            <a:r>
              <a:rPr lang="en-US" altLang="en-US" sz="1700" dirty="0">
                <a:solidFill>
                  <a:schemeClr val="bg1">
                    <a:lumMod val="50000"/>
                  </a:schemeClr>
                </a:solidFill>
                <a:latin typeface="Arial" panose="020B0604020202020204" pitchFamily="34" charset="0"/>
                <a:cs typeface="Arial" panose="020B0604020202020204" pitchFamily="34" charset="0"/>
              </a:rPr>
              <a:t>working more effectively with listing agents mastering written negotiations in real </a:t>
            </a:r>
            <a:r>
              <a:rPr lang="en-US" altLang="en-US" sz="1700" dirty="0" smtClean="0">
                <a:solidFill>
                  <a:schemeClr val="bg1">
                    <a:lumMod val="50000"/>
                  </a:schemeClr>
                </a:solidFill>
                <a:latin typeface="Arial" panose="020B0604020202020204" pitchFamily="34" charset="0"/>
                <a:cs typeface="Arial" panose="020B0604020202020204" pitchFamily="34" charset="0"/>
              </a:rPr>
              <a:t>estate</a:t>
            </a:r>
            <a:r>
              <a:rPr lang="en-US" altLang="en-US" sz="1700" dirty="0">
                <a:solidFill>
                  <a:schemeClr val="bg1">
                    <a:lumMod val="50000"/>
                  </a:schemeClr>
                </a:solidFill>
                <a:latin typeface="Arial" panose="020B0604020202020204" pitchFamily="34" charset="0"/>
                <a:cs typeface="Arial" panose="020B0604020202020204" pitchFamily="34" charset="0"/>
              </a:rPr>
              <a:t>.</a:t>
            </a:r>
          </a:p>
          <a:p>
            <a:pPr>
              <a:buFontTx/>
              <a:buNone/>
            </a:pPr>
            <a:endParaRPr lang="en-US" altLang="en-US" sz="1700" dirty="0">
              <a:solidFill>
                <a:schemeClr val="bg1">
                  <a:lumMod val="50000"/>
                </a:schemeClr>
              </a:solidFill>
              <a:latin typeface="Arial" panose="020B0604020202020204" pitchFamily="34" charset="0"/>
              <a:cs typeface="Arial" panose="020B0604020202020204" pitchFamily="34" charset="0"/>
            </a:endParaRPr>
          </a:p>
          <a:p>
            <a:r>
              <a:rPr lang="en-US" altLang="en-US" sz="1700" dirty="0">
                <a:solidFill>
                  <a:schemeClr val="bg1">
                    <a:lumMod val="50000"/>
                  </a:schemeClr>
                </a:solidFill>
                <a:latin typeface="Arial" panose="020B0604020202020204" pitchFamily="34" charset="0"/>
                <a:cs typeface="Arial" panose="020B0604020202020204" pitchFamily="34" charset="0"/>
              </a:rPr>
              <a:t>Certified Negotiation Expert designation awarded at </a:t>
            </a:r>
            <a:r>
              <a:rPr lang="en-US" altLang="en-US" sz="1700" dirty="0" smtClean="0">
                <a:solidFill>
                  <a:schemeClr val="bg1">
                    <a:lumMod val="50000"/>
                  </a:schemeClr>
                </a:solidFill>
                <a:latin typeface="Arial" panose="020B0604020202020204" pitchFamily="34" charset="0"/>
                <a:cs typeface="Arial" panose="020B0604020202020204" pitchFamily="34" charset="0"/>
              </a:rPr>
              <a:t>the end </a:t>
            </a:r>
            <a:r>
              <a:rPr lang="en-US" altLang="en-US" sz="1700" dirty="0">
                <a:solidFill>
                  <a:schemeClr val="bg1">
                    <a:lumMod val="50000"/>
                  </a:schemeClr>
                </a:solidFill>
                <a:latin typeface="Arial" panose="020B0604020202020204" pitchFamily="34" charset="0"/>
                <a:cs typeface="Arial" panose="020B0604020202020204" pitchFamily="34" charset="0"/>
              </a:rPr>
              <a:t>of </a:t>
            </a:r>
            <a:r>
              <a:rPr lang="en-US" altLang="en-US" sz="1700" dirty="0" smtClean="0">
                <a:solidFill>
                  <a:schemeClr val="bg1">
                    <a:lumMod val="50000"/>
                  </a:schemeClr>
                </a:solidFill>
                <a:latin typeface="Arial" panose="020B0604020202020204" pitchFamily="34" charset="0"/>
                <a:cs typeface="Arial" panose="020B0604020202020204" pitchFamily="34" charset="0"/>
              </a:rPr>
              <a:t>Day Two </a:t>
            </a:r>
            <a:r>
              <a:rPr lang="en-US" altLang="en-US" sz="1700" dirty="0">
                <a:solidFill>
                  <a:schemeClr val="bg1">
                    <a:lumMod val="50000"/>
                  </a:schemeClr>
                </a:solidFill>
                <a:latin typeface="Arial" panose="020B0604020202020204" pitchFamily="34" charset="0"/>
                <a:cs typeface="Arial" panose="020B0604020202020204" pitchFamily="34" charset="0"/>
              </a:rPr>
              <a:t>(no annual or renewal fee) • 12 MCE Credit Hours • Student Manuals • Credit </a:t>
            </a:r>
            <a:r>
              <a:rPr lang="en-US" altLang="en-US" sz="1700" dirty="0" smtClean="0">
                <a:solidFill>
                  <a:schemeClr val="bg1">
                    <a:lumMod val="50000"/>
                  </a:schemeClr>
                </a:solidFill>
                <a:latin typeface="Arial" panose="020B0604020202020204" pitchFamily="34" charset="0"/>
                <a:cs typeface="Arial" panose="020B0604020202020204" pitchFamily="34" charset="0"/>
              </a:rPr>
              <a:t>Towards </a:t>
            </a:r>
            <a:r>
              <a:rPr lang="en-US" altLang="en-US" sz="1700" dirty="0">
                <a:solidFill>
                  <a:schemeClr val="bg1">
                    <a:lumMod val="50000"/>
                  </a:schemeClr>
                </a:solidFill>
                <a:latin typeface="Arial" panose="020B0604020202020204" pitchFamily="34" charset="0"/>
                <a:cs typeface="Arial" panose="020B0604020202020204" pitchFamily="34" charset="0"/>
              </a:rPr>
              <a:t>the Master Certified Negotiation Expert (MCNE) Designation • Greater confidence in ALL your negotiations • Customizable forms to attract more Buyers and get better results • Better results for your clients and </a:t>
            </a:r>
            <a:r>
              <a:rPr lang="en-US" altLang="en-US" sz="1700" dirty="0" smtClean="0">
                <a:solidFill>
                  <a:schemeClr val="bg1">
                    <a:lumMod val="50000"/>
                  </a:schemeClr>
                </a:solidFill>
                <a:latin typeface="Arial" panose="020B0604020202020204" pitchFamily="34" charset="0"/>
                <a:cs typeface="Arial" panose="020B0604020202020204" pitchFamily="34" charset="0"/>
              </a:rPr>
              <a:t>yourself!</a:t>
            </a:r>
            <a:endParaRPr lang="en-US" altLang="en-US" sz="1700" dirty="0">
              <a:solidFill>
                <a:schemeClr val="bg1">
                  <a:lumMod val="50000"/>
                </a:schemeClr>
              </a:solidFill>
              <a:latin typeface="Arial" panose="020B0604020202020204" pitchFamily="34" charset="0"/>
              <a:cs typeface="Arial" panose="020B0604020202020204" pitchFamily="34" charset="0"/>
            </a:endParaRPr>
          </a:p>
          <a:p>
            <a:pPr>
              <a:buFontTx/>
              <a:buNone/>
            </a:pPr>
            <a:r>
              <a:rPr lang="en-US" altLang="en-US" sz="1700" b="1" dirty="0">
                <a:solidFill>
                  <a:schemeClr val="bg1">
                    <a:lumMod val="50000"/>
                  </a:schemeClr>
                </a:solidFill>
                <a:latin typeface="Arial" panose="020B0604020202020204" pitchFamily="34" charset="0"/>
                <a:cs typeface="Arial" panose="020B0604020202020204" pitchFamily="34" charset="0"/>
              </a:rPr>
              <a:t>		</a:t>
            </a:r>
          </a:p>
          <a:p>
            <a:pPr>
              <a:buFontTx/>
              <a:buNone/>
            </a:pPr>
            <a:r>
              <a:rPr lang="en-US" altLang="en-US" sz="1700" b="1" dirty="0">
                <a:solidFill>
                  <a:schemeClr val="bg1">
                    <a:lumMod val="50000"/>
                  </a:schemeClr>
                </a:solidFill>
                <a:latin typeface="Arial" panose="020B0604020202020204" pitchFamily="34" charset="0"/>
                <a:cs typeface="Arial" panose="020B0604020202020204" pitchFamily="34" charset="0"/>
              </a:rPr>
              <a:t>		</a:t>
            </a:r>
            <a:r>
              <a:rPr lang="en-US" altLang="en-US" sz="1700" b="1" dirty="0" smtClean="0">
                <a:solidFill>
                  <a:schemeClr val="bg1">
                    <a:lumMod val="50000"/>
                  </a:schemeClr>
                </a:solidFill>
                <a:latin typeface="Arial" panose="020B0604020202020204" pitchFamily="34" charset="0"/>
                <a:cs typeface="Arial" panose="020B0604020202020204" pitchFamily="34" charset="0"/>
              </a:rPr>
              <a:t>	Dates: </a:t>
            </a:r>
            <a:r>
              <a:rPr lang="en-US" altLang="en-US" sz="1700" dirty="0">
                <a:solidFill>
                  <a:schemeClr val="bg1">
                    <a:lumMod val="50000"/>
                  </a:schemeClr>
                </a:solidFill>
                <a:latin typeface="Arial" panose="020B0604020202020204" pitchFamily="34" charset="0"/>
                <a:cs typeface="Arial" panose="020B0604020202020204" pitchFamily="34" charset="0"/>
              </a:rPr>
              <a:t>July </a:t>
            </a:r>
            <a:r>
              <a:rPr lang="en-US" altLang="en-US" sz="1700" dirty="0" smtClean="0">
                <a:solidFill>
                  <a:schemeClr val="bg1">
                    <a:lumMod val="50000"/>
                  </a:schemeClr>
                </a:solidFill>
                <a:latin typeface="Arial" panose="020B0604020202020204" pitchFamily="34" charset="0"/>
                <a:cs typeface="Arial" panose="020B0604020202020204" pitchFamily="34" charset="0"/>
              </a:rPr>
              <a:t>11&amp; 12 at HAR Central</a:t>
            </a:r>
            <a:endParaRPr lang="en-US" altLang="en-US" sz="1700" dirty="0">
              <a:solidFill>
                <a:schemeClr val="bg1">
                  <a:lumMod val="50000"/>
                </a:schemeClr>
              </a:solidFill>
              <a:latin typeface="Arial" panose="020B0604020202020204" pitchFamily="34" charset="0"/>
              <a:cs typeface="Arial" panose="020B0604020202020204" pitchFamily="34" charset="0"/>
            </a:endParaRPr>
          </a:p>
          <a:p>
            <a:pPr>
              <a:buFontTx/>
              <a:buNone/>
            </a:pPr>
            <a:r>
              <a:rPr lang="en-US" altLang="en-US" sz="1700" dirty="0">
                <a:solidFill>
                  <a:schemeClr val="bg1">
                    <a:lumMod val="50000"/>
                  </a:schemeClr>
                </a:solidFill>
                <a:latin typeface="Arial" panose="020B0604020202020204" pitchFamily="34" charset="0"/>
                <a:cs typeface="Arial" panose="020B0604020202020204" pitchFamily="34" charset="0"/>
              </a:rPr>
              <a:t>		           </a:t>
            </a:r>
            <a:r>
              <a:rPr lang="en-US" altLang="en-US" sz="1700" dirty="0" smtClean="0">
                <a:solidFill>
                  <a:schemeClr val="bg1">
                    <a:lumMod val="50000"/>
                  </a:schemeClr>
                </a:solidFill>
                <a:latin typeface="Arial" panose="020B0604020202020204" pitchFamily="34" charset="0"/>
                <a:cs typeface="Arial" panose="020B0604020202020204" pitchFamily="34" charset="0"/>
              </a:rPr>
              <a:t>	     July 13 </a:t>
            </a:r>
            <a:r>
              <a:rPr lang="en-US" altLang="en-US" sz="1700" dirty="0">
                <a:solidFill>
                  <a:schemeClr val="bg1">
                    <a:lumMod val="50000"/>
                  </a:schemeClr>
                </a:solidFill>
                <a:latin typeface="Arial" panose="020B0604020202020204" pitchFamily="34" charset="0"/>
                <a:cs typeface="Arial" panose="020B0604020202020204" pitchFamily="34" charset="0"/>
              </a:rPr>
              <a:t>&amp; </a:t>
            </a:r>
            <a:r>
              <a:rPr lang="en-US" altLang="en-US" sz="1700" dirty="0" smtClean="0">
                <a:solidFill>
                  <a:schemeClr val="bg1">
                    <a:lumMod val="50000"/>
                  </a:schemeClr>
                </a:solidFill>
                <a:latin typeface="Arial" panose="020B0604020202020204" pitchFamily="34" charset="0"/>
                <a:cs typeface="Arial" panose="020B0604020202020204" pitchFamily="34" charset="0"/>
              </a:rPr>
              <a:t>14 at HAR Montgomery County</a:t>
            </a:r>
            <a:endParaRPr lang="en-US" altLang="en-US" sz="1700" dirty="0">
              <a:solidFill>
                <a:schemeClr val="bg1">
                  <a:lumMod val="50000"/>
                </a:schemeClr>
              </a:solidFill>
              <a:latin typeface="Arial" panose="020B0604020202020204" pitchFamily="34" charset="0"/>
              <a:cs typeface="Arial" panose="020B0604020202020204" pitchFamily="34" charset="0"/>
            </a:endParaRPr>
          </a:p>
          <a:p>
            <a:pPr>
              <a:buFontTx/>
              <a:buNone/>
            </a:pPr>
            <a:r>
              <a:rPr lang="en-US" altLang="en-US" sz="1700" dirty="0">
                <a:solidFill>
                  <a:schemeClr val="bg1">
                    <a:lumMod val="50000"/>
                  </a:schemeClr>
                </a:solidFill>
                <a:latin typeface="Arial" panose="020B0604020202020204" pitchFamily="34" charset="0"/>
                <a:cs typeface="Arial" panose="020B0604020202020204" pitchFamily="34" charset="0"/>
              </a:rPr>
              <a:t>	</a:t>
            </a:r>
            <a:r>
              <a:rPr lang="en-US" altLang="en-US" sz="1700" dirty="0" smtClean="0">
                <a:solidFill>
                  <a:schemeClr val="bg1">
                    <a:lumMod val="50000"/>
                  </a:schemeClr>
                </a:solidFill>
                <a:latin typeface="Arial" panose="020B0604020202020204" pitchFamily="34" charset="0"/>
                <a:cs typeface="Arial" panose="020B0604020202020204" pitchFamily="34" charset="0"/>
              </a:rPr>
              <a:t>		</a:t>
            </a:r>
            <a:r>
              <a:rPr lang="en-US" altLang="en-US" sz="1700" b="1" dirty="0" smtClean="0">
                <a:solidFill>
                  <a:schemeClr val="bg1">
                    <a:lumMod val="50000"/>
                  </a:schemeClr>
                </a:solidFill>
                <a:latin typeface="Arial" panose="020B0604020202020204" pitchFamily="34" charset="0"/>
                <a:cs typeface="Arial" panose="020B0604020202020204" pitchFamily="34" charset="0"/>
              </a:rPr>
              <a:t>Time</a:t>
            </a:r>
            <a:r>
              <a:rPr lang="en-US" altLang="en-US" sz="1700" b="1" dirty="0">
                <a:solidFill>
                  <a:schemeClr val="bg1">
                    <a:lumMod val="50000"/>
                  </a:schemeClr>
                </a:solidFill>
                <a:latin typeface="Arial" panose="020B0604020202020204" pitchFamily="34" charset="0"/>
                <a:cs typeface="Arial" panose="020B0604020202020204" pitchFamily="34" charset="0"/>
              </a:rPr>
              <a:t>: </a:t>
            </a:r>
            <a:r>
              <a:rPr lang="en-US" altLang="en-US" sz="1700" dirty="0" smtClean="0">
                <a:solidFill>
                  <a:schemeClr val="bg1">
                    <a:lumMod val="50000"/>
                  </a:schemeClr>
                </a:solidFill>
                <a:latin typeface="Arial" panose="020B0604020202020204" pitchFamily="34" charset="0"/>
                <a:cs typeface="Arial" panose="020B0604020202020204" pitchFamily="34" charset="0"/>
              </a:rPr>
              <a:t>9 a.m. to 4 p.m.</a:t>
            </a:r>
            <a:endParaRPr lang="en-US" altLang="en-US" sz="1700" dirty="0">
              <a:solidFill>
                <a:schemeClr val="bg1">
                  <a:lumMod val="50000"/>
                </a:schemeClr>
              </a:solidFill>
              <a:latin typeface="Arial" panose="020B0604020202020204" pitchFamily="34" charset="0"/>
              <a:cs typeface="Arial" panose="020B0604020202020204" pitchFamily="34" charset="0"/>
            </a:endParaRPr>
          </a:p>
          <a:p>
            <a:pPr>
              <a:spcBef>
                <a:spcPct val="0"/>
              </a:spcBef>
              <a:buFontTx/>
              <a:buNone/>
            </a:pPr>
            <a:r>
              <a:rPr lang="en-US" altLang="en-US" sz="1700" dirty="0">
                <a:solidFill>
                  <a:schemeClr val="bg1">
                    <a:lumMod val="50000"/>
                  </a:schemeClr>
                </a:solidFill>
                <a:latin typeface="Arial" panose="020B0604020202020204" pitchFamily="34" charset="0"/>
                <a:cs typeface="Arial" panose="020B0604020202020204" pitchFamily="34" charset="0"/>
              </a:rPr>
              <a:t>		</a:t>
            </a:r>
            <a:r>
              <a:rPr lang="en-US" altLang="en-US" sz="1700" dirty="0" smtClean="0">
                <a:solidFill>
                  <a:schemeClr val="bg1">
                    <a:lumMod val="50000"/>
                  </a:schemeClr>
                </a:solidFill>
                <a:latin typeface="Arial" panose="020B0604020202020204" pitchFamily="34" charset="0"/>
                <a:cs typeface="Arial" panose="020B0604020202020204" pitchFamily="34" charset="0"/>
              </a:rPr>
              <a:t>	</a:t>
            </a:r>
            <a:r>
              <a:rPr lang="en-US" altLang="en-US" sz="1700" b="1" dirty="0" smtClean="0">
                <a:solidFill>
                  <a:schemeClr val="bg1">
                    <a:lumMod val="50000"/>
                  </a:schemeClr>
                </a:solidFill>
                <a:latin typeface="Arial" panose="020B0604020202020204" pitchFamily="34" charset="0"/>
                <a:cs typeface="Arial" panose="020B0604020202020204" pitchFamily="34" charset="0"/>
              </a:rPr>
              <a:t>Investment</a:t>
            </a:r>
            <a:r>
              <a:rPr lang="en-US" altLang="en-US" sz="1700" b="1" dirty="0">
                <a:solidFill>
                  <a:schemeClr val="bg1">
                    <a:lumMod val="50000"/>
                  </a:schemeClr>
                </a:solidFill>
                <a:latin typeface="Arial" panose="020B0604020202020204" pitchFamily="34" charset="0"/>
                <a:cs typeface="Arial" panose="020B0604020202020204" pitchFamily="34" charset="0"/>
              </a:rPr>
              <a:t>:  </a:t>
            </a:r>
            <a:r>
              <a:rPr lang="en-US" altLang="en-US" sz="1700" dirty="0">
                <a:solidFill>
                  <a:schemeClr val="bg1">
                    <a:lumMod val="50000"/>
                  </a:schemeClr>
                </a:solidFill>
                <a:latin typeface="Arial" panose="020B0604020202020204" pitchFamily="34" charset="0"/>
                <a:cs typeface="Arial" panose="020B0604020202020204" pitchFamily="34" charset="0"/>
              </a:rPr>
              <a:t>$</a:t>
            </a:r>
            <a:r>
              <a:rPr lang="en-US" altLang="en-US" sz="1700" dirty="0" smtClean="0">
                <a:solidFill>
                  <a:schemeClr val="bg1">
                    <a:lumMod val="50000"/>
                  </a:schemeClr>
                </a:solidFill>
                <a:latin typeface="Arial" panose="020B0604020202020204" pitchFamily="34" charset="0"/>
                <a:cs typeface="Arial" panose="020B0604020202020204" pitchFamily="34" charset="0"/>
              </a:rPr>
              <a:t>249</a:t>
            </a:r>
            <a:endParaRPr lang="en-US" altLang="en-US" sz="1700" b="1" dirty="0" smtClean="0">
              <a:solidFill>
                <a:schemeClr val="bg1">
                  <a:lumMod val="50000"/>
                </a:schemeClr>
              </a:solidFill>
              <a:latin typeface="Arial" panose="020B0604020202020204" pitchFamily="34" charset="0"/>
              <a:cs typeface="Arial" panose="020B0604020202020204" pitchFamily="34" charset="0"/>
            </a:endParaRPr>
          </a:p>
          <a:p>
            <a:pPr algn="r" eaLnBrk="1" fontAlgn="auto" hangingPunct="1">
              <a:spcAft>
                <a:spcPts val="0"/>
              </a:spcAft>
              <a:defRPr/>
            </a:pPr>
            <a:r>
              <a:rPr lang="en-US" altLang="en-US" sz="1700" b="1" dirty="0" smtClean="0">
                <a:solidFill>
                  <a:schemeClr val="bg1">
                    <a:lumMod val="50000"/>
                  </a:schemeClr>
                </a:solidFill>
                <a:latin typeface="Arial" panose="020B0604020202020204" pitchFamily="34" charset="0"/>
                <a:cs typeface="Arial" panose="020B0604020202020204" pitchFamily="34" charset="0"/>
              </a:rPr>
              <a:t>Questions</a:t>
            </a:r>
            <a:r>
              <a:rPr lang="en-US" altLang="en-US" sz="1700" b="1" dirty="0">
                <a:solidFill>
                  <a:schemeClr val="bg1">
                    <a:lumMod val="50000"/>
                  </a:schemeClr>
                </a:solidFill>
                <a:latin typeface="Arial" panose="020B0604020202020204" pitchFamily="34" charset="0"/>
                <a:cs typeface="Arial" panose="020B0604020202020204" pitchFamily="34" charset="0"/>
              </a:rPr>
              <a:t>? Call 713.629.1900 ext. 6</a:t>
            </a:r>
            <a:endParaRPr lang="en-US" altLang="en-US" sz="1700" dirty="0">
              <a:solidFill>
                <a:schemeClr val="bg1">
                  <a:lumMod val="50000"/>
                </a:schemeClr>
              </a:solidFill>
              <a:latin typeface="Arial" panose="020B0604020202020204" pitchFamily="34" charset="0"/>
              <a:cs typeface="Arial" panose="020B0604020202020204" pitchFamily="34" charset="0"/>
            </a:endParaRPr>
          </a:p>
          <a:p>
            <a:pPr eaLnBrk="1" fontAlgn="auto" hangingPunct="1">
              <a:spcAft>
                <a:spcPts val="0"/>
              </a:spcAft>
              <a:defRPr/>
            </a:pPr>
            <a:endParaRPr lang="en-US" altLang="en-US" sz="2000" dirty="0">
              <a:solidFill>
                <a:srgbClr val="0000FF"/>
              </a:solidFill>
              <a:latin typeface="Arial" panose="020B0604020202020204" pitchFamily="34" charset="0"/>
              <a:cs typeface="Arial" panose="020B0604020202020204" pitchFamily="34" charset="0"/>
            </a:endParaRPr>
          </a:p>
          <a:p>
            <a:pPr marL="342900" indent="-342900" eaLnBrk="1" fontAlgn="auto" hangingPunct="1">
              <a:spcBef>
                <a:spcPts val="0"/>
              </a:spcBef>
              <a:spcAft>
                <a:spcPts val="0"/>
              </a:spcAft>
              <a:buFont typeface="Arial" panose="020B0604020202020204" pitchFamily="34" charset="0"/>
              <a:buChar char="•"/>
              <a:defRPr/>
            </a:pPr>
            <a:endParaRPr lang="en-US" altLang="en-US" sz="2400" b="1" u="sng" dirty="0">
              <a:solidFill>
                <a:srgbClr val="0000FF"/>
              </a:solidFill>
              <a:latin typeface="Arial" panose="020B0604020202020204" pitchFamily="34" charset="0"/>
              <a:cs typeface="Arial" panose="020B0604020202020204" pitchFamily="34" charset="0"/>
            </a:endParaRPr>
          </a:p>
          <a:p>
            <a:pPr eaLnBrk="1" fontAlgn="auto" hangingPunct="1">
              <a:spcAft>
                <a:spcPts val="0"/>
              </a:spcAft>
              <a:defRPr/>
            </a:pPr>
            <a:endParaRPr lang="en-US" altLang="en-US" sz="600" dirty="0">
              <a:solidFill>
                <a:srgbClr val="0000FF"/>
              </a:solidFill>
              <a:latin typeface="Arial" panose="020B0604020202020204" pitchFamily="34" charset="0"/>
              <a:cs typeface="Arial" panose="020B0604020202020204" pitchFamily="34" charset="0"/>
            </a:endParaRPr>
          </a:p>
        </p:txBody>
      </p:sp>
      <p:sp>
        <p:nvSpPr>
          <p:cNvPr id="4" name="TextBox 3"/>
          <p:cNvSpPr txBox="1"/>
          <p:nvPr/>
        </p:nvSpPr>
        <p:spPr>
          <a:xfrm>
            <a:off x="396875" y="1220929"/>
            <a:ext cx="8447088" cy="646113"/>
          </a:xfrm>
          <a:prstGeom prst="rect">
            <a:avLst/>
          </a:prstGeom>
          <a:noFill/>
        </p:spPr>
        <p:txBody>
          <a:bodyPr>
            <a:spAutoFit/>
          </a:bodyPr>
          <a:lstStyle/>
          <a:p>
            <a:pPr algn="ctr" eaLnBrk="1" fontAlgn="auto" hangingPunct="1">
              <a:spcBef>
                <a:spcPts val="0"/>
              </a:spcBef>
              <a:spcAft>
                <a:spcPts val="0"/>
              </a:spcAft>
              <a:defRPr/>
            </a:pPr>
            <a:r>
              <a:rPr lang="en-US" sz="3600" b="1" dirty="0" smtClean="0">
                <a:solidFill>
                  <a:schemeClr val="bg1">
                    <a:lumMod val="50000"/>
                  </a:schemeClr>
                </a:solidFill>
                <a:latin typeface="Times New Roman" pitchFamily="18" charset="0"/>
                <a:cs typeface="Times New Roman" pitchFamily="18" charset="0"/>
                <a:sym typeface="Times New Roman" pitchFamily="18" charset="0"/>
              </a:rPr>
              <a:t>Negotiate Your Future</a:t>
            </a:r>
            <a:endParaRPr lang="en-US" sz="3600" dirty="0">
              <a:solidFill>
                <a:schemeClr val="bg1">
                  <a:lumMod val="50000"/>
                </a:schemeClr>
              </a:solidFill>
              <a:latin typeface="+mn-lt"/>
            </a:endParaRPr>
          </a:p>
        </p:txBody>
      </p:sp>
    </p:spTree>
    <p:extLst>
      <p:ext uri="{BB962C8B-B14F-4D97-AF65-F5344CB8AC3E}">
        <p14:creationId xmlns:p14="http://schemas.microsoft.com/office/powerpoint/2010/main" val="86485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2693</TotalTime>
  <Words>427</Words>
  <Application>Microsoft Macintosh PowerPoint</Application>
  <PresentationFormat>On-screen Show (4:3)</PresentationFormat>
  <Paragraphs>46</Paragraphs>
  <Slides>4</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Office Theme</vt:lpstr>
      <vt:lpstr>The EDGE Information and news that gives you an edge in the real estate business</vt:lpstr>
      <vt:lpstr>The EDGE Information and news that gives you an edge in the real estate business</vt:lpstr>
      <vt:lpstr>The EDGE Information and news that gives you an edge in the real estate business</vt:lpstr>
      <vt:lpstr>The EDGE Information and news that gives you an edge in the real estate business</vt:lpstr>
    </vt:vector>
  </TitlesOfParts>
  <Company>Houston Association of Realtors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 Staff</dc:creator>
  <cp:lastModifiedBy>Microsoft Office User</cp:lastModifiedBy>
  <cp:revision>205</cp:revision>
  <dcterms:created xsi:type="dcterms:W3CDTF">2015-03-09T14:37:13Z</dcterms:created>
  <dcterms:modified xsi:type="dcterms:W3CDTF">2016-06-27T20:48:22Z</dcterms:modified>
</cp:coreProperties>
</file>