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78" r:id="rId3"/>
    <p:sldId id="281" r:id="rId4"/>
    <p:sldId id="279" r:id="rId5"/>
    <p:sldId id="282" r:id="rId6"/>
    <p:sldId id="259" r:id="rId7"/>
    <p:sldId id="28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  <a:srgbClr val="106DEA"/>
    <a:srgbClr val="0A48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5"/>
  </p:normalViewPr>
  <p:slideViewPr>
    <p:cSldViewPr snapToGrid="0" snapToObjects="1">
      <p:cViewPr varScale="1">
        <p:scale>
          <a:sx n="155" d="100"/>
          <a:sy n="155" d="100"/>
        </p:scale>
        <p:origin x="1032" y="20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27608-0FFA-40D2-9C02-B37D14A1411E}" type="datetimeFigureOut">
              <a:rPr lang="en-US" smtClean="0"/>
              <a:t>6/13/16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C03C3-0DCB-443F-81BF-E3EB1F85B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24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C03C3-0DCB-443F-81BF-E3EB1F85B62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49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13C5-FFC7-354F-96E9-BE09E9EECE6F}" type="datetimeFigureOut">
              <a:rPr lang="en-US" smtClean="0"/>
              <a:t>6/13/16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4038-DF12-DE43-A899-663B4E37C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20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13C5-FFC7-354F-96E9-BE09E9EECE6F}" type="datetimeFigureOut">
              <a:rPr lang="en-US" smtClean="0"/>
              <a:t>6/13/16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4038-DF12-DE43-A899-663B4E37C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3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13C5-FFC7-354F-96E9-BE09E9EECE6F}" type="datetimeFigureOut">
              <a:rPr lang="en-US" smtClean="0"/>
              <a:t>6/13/16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4038-DF12-DE43-A899-663B4E37C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31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13C5-FFC7-354F-96E9-BE09E9EECE6F}" type="datetimeFigureOut">
              <a:rPr lang="en-US" smtClean="0"/>
              <a:t>6/13/16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4038-DF12-DE43-A899-663B4E37C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496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13C5-FFC7-354F-96E9-BE09E9EECE6F}" type="datetimeFigureOut">
              <a:rPr lang="en-US" smtClean="0"/>
              <a:t>6/13/16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4038-DF12-DE43-A899-663B4E37C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69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13C5-FFC7-354F-96E9-BE09E9EECE6F}" type="datetimeFigureOut">
              <a:rPr lang="en-US" smtClean="0"/>
              <a:t>6/13/16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4038-DF12-DE43-A899-663B4E37C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858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13C5-FFC7-354F-96E9-BE09E9EECE6F}" type="datetimeFigureOut">
              <a:rPr lang="en-US" smtClean="0"/>
              <a:t>6/13/16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4038-DF12-DE43-A899-663B4E37C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25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13C5-FFC7-354F-96E9-BE09E9EECE6F}" type="datetimeFigureOut">
              <a:rPr lang="en-US" smtClean="0"/>
              <a:t>6/13/16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4038-DF12-DE43-A899-663B4E37C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28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13C5-FFC7-354F-96E9-BE09E9EECE6F}" type="datetimeFigureOut">
              <a:rPr lang="en-US" smtClean="0"/>
              <a:t>6/13/16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4038-DF12-DE43-A899-663B4E37C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48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13C5-FFC7-354F-96E9-BE09E9EECE6F}" type="datetimeFigureOut">
              <a:rPr lang="en-US" smtClean="0"/>
              <a:t>6/13/16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4038-DF12-DE43-A899-663B4E37C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03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13C5-FFC7-354F-96E9-BE09E9EECE6F}" type="datetimeFigureOut">
              <a:rPr lang="en-US" smtClean="0"/>
              <a:t>6/13/16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4038-DF12-DE43-A899-663B4E37C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72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613C5-FFC7-354F-96E9-BE09E9EECE6F}" type="datetimeFigureOut">
              <a:rPr lang="en-US" smtClean="0"/>
              <a:t>6/13/16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D4038-DF12-DE43-A899-663B4E37C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99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har.com/content/newsro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bit.ly/1PpwATo" TargetMode="Externa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har.com/content/page/platinum_service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pearlandtx.gov/departments/city-hall/election" TargetMode="External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masterysummithar.weebl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0" y="128097"/>
            <a:ext cx="9144000" cy="1095254"/>
          </a:xfrm>
          <a:prstGeom prst="roundRect">
            <a:avLst/>
          </a:prstGeom>
          <a:solidFill>
            <a:srgbClr val="0A489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998" y="128097"/>
            <a:ext cx="7236005" cy="1095254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Arial"/>
                <a:cs typeface="Arial"/>
              </a:rPr>
              <a:t>The EDGE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/>
            </a:r>
            <a:b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r>
              <a:rPr lang="en-US" sz="1800" dirty="0" smtClean="0">
                <a:solidFill>
                  <a:schemeClr val="bg1"/>
                </a:solidFill>
                <a:latin typeface="Arial"/>
                <a:cs typeface="Arial"/>
              </a:rPr>
              <a:t>Information and news that gives you an edge in the real estate business</a:t>
            </a:r>
            <a:endParaRPr lang="en-US" sz="18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23554" y="2663390"/>
            <a:ext cx="4696892" cy="61498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In This Week’s “The EDGE”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439293" y="3237944"/>
            <a:ext cx="4265414" cy="130305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 smtClean="0">
                <a:solidFill>
                  <a:srgbClr val="7F7F7F"/>
                </a:solidFill>
                <a:latin typeface="Arial"/>
                <a:cs typeface="Arial"/>
              </a:rPr>
              <a:t>• Home Sales Heat Up in May</a:t>
            </a:r>
          </a:p>
          <a:p>
            <a:pPr algn="l"/>
            <a:r>
              <a:rPr lang="en-US" sz="1800" dirty="0" smtClean="0">
                <a:solidFill>
                  <a:srgbClr val="7F7F7F"/>
                </a:solidFill>
                <a:latin typeface="Arial"/>
                <a:cs typeface="Arial"/>
              </a:rPr>
              <a:t>• Time to Press the Senate for Housing Action</a:t>
            </a:r>
          </a:p>
          <a:p>
            <a:pPr algn="l"/>
            <a:r>
              <a:rPr lang="en-US" sz="1800" dirty="0" smtClean="0">
                <a:solidFill>
                  <a:srgbClr val="7F7F7F"/>
                </a:solidFill>
                <a:latin typeface="Arial"/>
                <a:cs typeface="Arial"/>
              </a:rPr>
              <a:t>• MLS Platinum Goes Live July 1</a:t>
            </a:r>
          </a:p>
          <a:p>
            <a:pPr algn="l"/>
            <a:r>
              <a:rPr lang="en-US" sz="1800" dirty="0">
                <a:solidFill>
                  <a:srgbClr val="7F7F7F"/>
                </a:solidFill>
                <a:latin typeface="Arial"/>
                <a:cs typeface="Arial"/>
              </a:rPr>
              <a:t>• </a:t>
            </a:r>
            <a:r>
              <a:rPr lang="en-US" sz="1800" dirty="0" smtClean="0">
                <a:solidFill>
                  <a:srgbClr val="7F7F7F"/>
                </a:solidFill>
                <a:latin typeface="Arial"/>
                <a:cs typeface="Arial"/>
              </a:rPr>
              <a:t>Time is Running Out to Early Vote in Pearland</a:t>
            </a:r>
          </a:p>
          <a:p>
            <a:pPr algn="l"/>
            <a:r>
              <a:rPr lang="en-US" sz="1800" dirty="0" smtClean="0">
                <a:solidFill>
                  <a:srgbClr val="7F7F7F"/>
                </a:solidFill>
                <a:latin typeface="Arial"/>
                <a:cs typeface="Arial"/>
              </a:rPr>
              <a:t>• Houston Market Movements </a:t>
            </a:r>
          </a:p>
          <a:p>
            <a:pPr algn="l"/>
            <a:r>
              <a:rPr lang="en-US" sz="1800" dirty="0">
                <a:solidFill>
                  <a:srgbClr val="7F7F7F"/>
                </a:solidFill>
                <a:latin typeface="Arial"/>
                <a:cs typeface="Arial"/>
              </a:rPr>
              <a:t>• </a:t>
            </a:r>
            <a:r>
              <a:rPr lang="en-US" sz="1800" dirty="0" smtClean="0">
                <a:solidFill>
                  <a:srgbClr val="7F7F7F"/>
                </a:solidFill>
                <a:latin typeface="Arial"/>
                <a:cs typeface="Arial"/>
              </a:rPr>
              <a:t>Open Your Mind to Learning</a:t>
            </a:r>
            <a:endParaRPr lang="en-US" sz="1800" dirty="0">
              <a:solidFill>
                <a:srgbClr val="7F7F7F"/>
              </a:solidFill>
              <a:latin typeface="Arial"/>
              <a:cs typeface="Arial"/>
            </a:endParaRPr>
          </a:p>
          <a:p>
            <a:pPr algn="l"/>
            <a:endParaRPr lang="en-US" sz="1800" dirty="0" smtClean="0">
              <a:solidFill>
                <a:srgbClr val="7F7F7F"/>
              </a:solidFill>
              <a:latin typeface="Arial"/>
              <a:cs typeface="Arial"/>
            </a:endParaRPr>
          </a:p>
          <a:p>
            <a:pPr algn="l"/>
            <a:endParaRPr lang="en-US" sz="1800" dirty="0" smtClean="0">
              <a:solidFill>
                <a:srgbClr val="7F7F7F"/>
              </a:solidFill>
              <a:latin typeface="Arial"/>
              <a:cs typeface="Arial"/>
            </a:endParaRPr>
          </a:p>
          <a:p>
            <a:pPr algn="l"/>
            <a:endParaRPr lang="en-US" sz="1800" dirty="0">
              <a:solidFill>
                <a:srgbClr val="7F7F7F"/>
              </a:solidFill>
              <a:latin typeface="Arial"/>
              <a:cs typeface="Arial"/>
            </a:endParaRPr>
          </a:p>
          <a:p>
            <a:pPr algn="l"/>
            <a:endParaRPr lang="en-US" sz="1800" dirty="0" smtClean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970" y="4677707"/>
            <a:ext cx="71620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7F7F7F"/>
                </a:solidFill>
                <a:latin typeface="Arial"/>
                <a:cs typeface="Arial"/>
              </a:rPr>
              <a:t>“The Edge” is a weekly tool for managers to use to inform their agents and stay current and up-to-date with important real estate industry issues.</a:t>
            </a:r>
          </a:p>
          <a:p>
            <a:pPr algn="ctr"/>
            <a:endParaRPr lang="en-US" sz="1200" dirty="0">
              <a:solidFill>
                <a:srgbClr val="7F7F7F"/>
              </a:solidFill>
              <a:latin typeface="Arial"/>
              <a:cs typeface="Arial"/>
            </a:endParaRPr>
          </a:p>
          <a:p>
            <a:pPr algn="ctr"/>
            <a:r>
              <a:rPr lang="en-US" sz="1200" dirty="0" smtClean="0">
                <a:solidFill>
                  <a:srgbClr val="7F7F7F"/>
                </a:solidFill>
                <a:latin typeface="Arial"/>
                <a:cs typeface="Arial"/>
              </a:rPr>
              <a:t>Brought to you by the HAR Communications Department.</a:t>
            </a:r>
            <a:endParaRPr lang="en-US" sz="1200" dirty="0">
              <a:solidFill>
                <a:srgbClr val="7F7F7F"/>
              </a:solidFill>
            </a:endParaRPr>
          </a:p>
        </p:txBody>
      </p:sp>
      <p:pic>
        <p:nvPicPr>
          <p:cNvPr id="9" name="Picture 8" descr="HAR_circle201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832" y="1336747"/>
            <a:ext cx="1306068" cy="1306068"/>
          </a:xfrm>
          <a:prstGeom prst="rect">
            <a:avLst/>
          </a:prstGeom>
        </p:spPr>
      </p:pic>
      <p:pic>
        <p:nvPicPr>
          <p:cNvPr id="13" name="Picture 12" descr="blue_downlo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4966" y="5771059"/>
            <a:ext cx="2954068" cy="1040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79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0" y="128097"/>
            <a:ext cx="9144000" cy="1095254"/>
          </a:xfrm>
          <a:prstGeom prst="roundRect">
            <a:avLst/>
          </a:prstGeom>
          <a:solidFill>
            <a:srgbClr val="0A489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998" y="128097"/>
            <a:ext cx="7236005" cy="1095254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Arial"/>
                <a:cs typeface="Arial"/>
              </a:rPr>
              <a:t>The EDGE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/>
            </a:r>
            <a:b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r>
              <a:rPr lang="en-US" sz="1800" dirty="0" smtClean="0">
                <a:solidFill>
                  <a:schemeClr val="bg1"/>
                </a:solidFill>
                <a:latin typeface="Arial"/>
                <a:cs typeface="Arial"/>
              </a:rPr>
              <a:t>Information and news that gives you an edge in the real estate business</a:t>
            </a:r>
            <a:endParaRPr lang="en-US" sz="18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9558" y="2027980"/>
            <a:ext cx="814450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688"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HAR will release the May 2016 MLS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statistics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this Wednesday, June 15, and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here are some highlights of the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monthly report:</a:t>
            </a:r>
          </a:p>
          <a:p>
            <a:pPr marL="382588" indent="-342900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H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ouston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sales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rose 10 percent year-over-year, with a total of 7,343 single-family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units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sold. </a:t>
            </a:r>
          </a:p>
          <a:p>
            <a:pPr marL="382588" indent="-342900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Months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inventory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grew to a 3.6-months supply compared to a 3.0-months supply in May 2015. For perspective, housing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inventory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across the U.S.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stands at a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4.7-months supply, according to NAR.</a:t>
            </a:r>
          </a:p>
          <a:p>
            <a:pPr marL="382588" indent="-342900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single-family home average price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dropped just half a percent to $290,931 while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median price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remained unchanged at $225,000. </a:t>
            </a:r>
          </a:p>
          <a:p>
            <a:pPr marL="382588" indent="-342900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rentals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single-family homes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rose 7.3 percent year-over-year and the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of renting those homes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flat at $1,857. 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For more detailed information, please visit the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  <a:hlinkClick r:id="rId2"/>
              </a:rPr>
              <a:t>HAR Online Newsroom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for this and all other HAR news releases.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5083" y="1257161"/>
            <a:ext cx="888422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Home Sales Heat Up in May</a:t>
            </a:r>
            <a:endParaRPr lang="en-US" sz="3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561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0" y="128097"/>
            <a:ext cx="9144000" cy="1095254"/>
          </a:xfrm>
          <a:prstGeom prst="roundRect">
            <a:avLst/>
          </a:prstGeom>
          <a:solidFill>
            <a:srgbClr val="0A489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998" y="128097"/>
            <a:ext cx="7236005" cy="1095254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Arial"/>
                <a:cs typeface="Arial"/>
              </a:rPr>
              <a:t>The EDGE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/>
            </a:r>
            <a:b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r>
              <a:rPr lang="en-US" sz="1800" dirty="0" smtClean="0">
                <a:solidFill>
                  <a:schemeClr val="bg1"/>
                </a:solidFill>
                <a:latin typeface="Arial"/>
                <a:cs typeface="Arial"/>
              </a:rPr>
              <a:t>Information and news that gives you an edge in the real estate business</a:t>
            </a:r>
            <a:endParaRPr lang="en-US" sz="18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9747" y="2860493"/>
            <a:ext cx="8144505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2588" indent="-342900"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NAR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has launched an all-member 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Call for Action encouraging the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U.S. Senate 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to pass 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HR 3700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, 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"The Housing Opportunity through Modernization Act." </a:t>
            </a:r>
            <a:endParaRPr lang="en-US" sz="2200" b="1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 charset="0"/>
            </a:endParaRPr>
          </a:p>
          <a:p>
            <a:pPr marL="382588" indent="-342900"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The 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bill makes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much-needed 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changes to the Federal Housing Administration's (FHA) condo loan program that would ease access to lending for condo buyers. </a:t>
            </a:r>
            <a:endParaRPr lang="en-US" sz="22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 charset="0"/>
            </a:endParaRPr>
          </a:p>
          <a:p>
            <a:pPr marL="382588" indent="-342900"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The 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bill also reforms federal assisted housing programs and Rural Housing Service loan programs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.</a:t>
            </a:r>
          </a:p>
          <a:p>
            <a:pPr marL="382588" indent="-342900"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You’ll find more information as well as an easy-to-use letter template online at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bit.ly/1PpwATo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2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 charset="0"/>
            </a:endParaRPr>
          </a:p>
          <a:p>
            <a:pPr marL="39688">
              <a:defRPr/>
            </a:pPr>
            <a:endParaRPr lang="en-US" sz="19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083" y="1257161"/>
            <a:ext cx="888422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Time To Press the Senate for Housing Action</a:t>
            </a:r>
            <a:endParaRPr lang="en-US" sz="3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998" y="1922750"/>
            <a:ext cx="6905625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0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0" y="128097"/>
            <a:ext cx="9144000" cy="1095254"/>
          </a:xfrm>
          <a:prstGeom prst="roundRect">
            <a:avLst/>
          </a:prstGeom>
          <a:solidFill>
            <a:srgbClr val="0A489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998" y="128097"/>
            <a:ext cx="7236005" cy="1095254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Arial"/>
                <a:cs typeface="Arial"/>
              </a:rPr>
              <a:t>The EDGE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/>
            </a:r>
            <a:b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r>
              <a:rPr lang="en-US" sz="1800" dirty="0" smtClean="0">
                <a:solidFill>
                  <a:schemeClr val="bg1"/>
                </a:solidFill>
                <a:latin typeface="Arial"/>
                <a:cs typeface="Arial"/>
              </a:rPr>
              <a:t>Information and news that gives you an edge in the real estate business</a:t>
            </a:r>
            <a:endParaRPr lang="en-US" sz="18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083" y="1240605"/>
            <a:ext cx="888422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MLS Platinum Goes Live July 1</a:t>
            </a:r>
            <a:endParaRPr lang="en-US" sz="3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7472" y="1856158"/>
            <a:ext cx="861519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HAR, our goal is to continuously improve the value you as members receive from the </a:t>
            </a:r>
            <a:r>
              <a:rPr lang="en-US" sz="17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MLS Platinum </a:t>
            </a:r>
            <a:r>
              <a:rPr lang="en-US" sz="17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package by adding exciting new tools. We have upgraded the </a:t>
            </a:r>
            <a:r>
              <a:rPr lang="en-US" sz="17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MLS Platinum </a:t>
            </a:r>
            <a:r>
              <a:rPr lang="en-US" sz="17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package to include the newly redesigned </a:t>
            </a:r>
            <a:r>
              <a:rPr lang="en-US" sz="17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 and Company Website</a:t>
            </a:r>
            <a:r>
              <a:rPr lang="en-US" sz="17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7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We’ve redesigned your current sites and have given them a slick, modern design coupled with a powerful property search engine. We think you’re going to love it.</a:t>
            </a:r>
          </a:p>
          <a:p>
            <a:r>
              <a:rPr lang="en-US" sz="1700" b="1" u="sng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Features</a:t>
            </a:r>
            <a:r>
              <a:rPr lang="en-US" sz="17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7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fully branded website powered by HAR.com, with more customization options than ever.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greatly improved backend administrative section with loads of customization options.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individual content pages within your website and directly link to outside sites.</a:t>
            </a:r>
          </a:p>
          <a:p>
            <a:r>
              <a:rPr lang="en-US" sz="1700" b="1" u="sng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Benefits to Customers</a:t>
            </a:r>
            <a:r>
              <a:rPr lang="en-US" sz="17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7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a free account with the same benefits of HAR.com.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directly with an agent and contact them directly through their website.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 email notifications when listings match search criteria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View </a:t>
            </a:r>
            <a:r>
              <a:rPr lang="en-US" sz="17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 </a:t>
            </a:r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complete list </a:t>
            </a:r>
            <a:r>
              <a:rPr lang="en-US" sz="17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of products and services with the </a:t>
            </a:r>
            <a:r>
              <a:rPr lang="en-US" sz="17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MLS Platinum </a:t>
            </a:r>
            <a:r>
              <a:rPr lang="en-US" sz="17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package</a:t>
            </a:r>
            <a:r>
              <a:rPr lang="en-US" sz="17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Remember, this package </a:t>
            </a:r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goes </a:t>
            </a:r>
            <a:r>
              <a:rPr lang="en-US" sz="17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 on </a:t>
            </a:r>
            <a:r>
              <a:rPr lang="en-US" sz="17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 1</a:t>
            </a:r>
            <a:r>
              <a:rPr lang="en-US" sz="17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That’s coming up soon! </a:t>
            </a:r>
          </a:p>
          <a:p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 </a:t>
            </a:r>
            <a:r>
              <a:rPr lang="en-US" sz="17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 today to ensure your continued access to all of these great tools!</a:t>
            </a:r>
          </a:p>
        </p:txBody>
      </p:sp>
    </p:spTree>
    <p:extLst>
      <p:ext uri="{BB962C8B-B14F-4D97-AF65-F5344CB8AC3E}">
        <p14:creationId xmlns:p14="http://schemas.microsoft.com/office/powerpoint/2010/main" val="18861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>
            <a:spLocks noChangeArrowheads="1"/>
          </p:cNvSpPr>
          <p:nvPr/>
        </p:nvSpPr>
        <p:spPr bwMode="auto">
          <a:xfrm>
            <a:off x="0" y="128588"/>
            <a:ext cx="9144000" cy="1095375"/>
          </a:xfrm>
          <a:prstGeom prst="roundRect">
            <a:avLst>
              <a:gd name="adj" fmla="val 16667"/>
            </a:avLst>
          </a:prstGeom>
          <a:solidFill>
            <a:srgbClr val="0A4897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4088" y="128588"/>
            <a:ext cx="7235825" cy="10953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 smtClean="0">
                <a:solidFill>
                  <a:schemeClr val="bg1"/>
                </a:solidFill>
                <a:latin typeface="Arial"/>
                <a:cs typeface="Arial"/>
              </a:rPr>
              <a:t>The EDGE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/>
            </a:r>
            <a:b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r>
              <a:rPr lang="en-US" sz="1800" dirty="0" smtClean="0">
                <a:solidFill>
                  <a:schemeClr val="bg1"/>
                </a:solidFill>
                <a:latin typeface="Arial"/>
                <a:cs typeface="Arial"/>
              </a:rPr>
              <a:t>Information and news that gives you an edge in the real estate business</a:t>
            </a:r>
            <a:endParaRPr lang="en-US" sz="18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1150" y="2457629"/>
            <a:ext cx="8531225" cy="387798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voting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Pearland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 Council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runoff election ends this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June 14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Election 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 is Saturday, June 18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 Board of Directors has recommended to remain neutral in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election. 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more information,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visit </a:t>
            </a:r>
            <a:r>
              <a:rPr lang="en-US" sz="2400" u="sng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http://www.pearlandtx.gov/departments/city-hall/election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sz="2800" dirty="0"/>
              <a:t> </a:t>
            </a:r>
          </a:p>
          <a:p>
            <a:pPr marL="396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0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 charset="0"/>
            </a:endParaRPr>
          </a:p>
          <a:p>
            <a:pPr marL="396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4938" y="1257300"/>
            <a:ext cx="888365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Time </a:t>
            </a: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is Running Out to Early Vote </a:t>
            </a:r>
            <a:endParaRPr lang="en-US" sz="3600" b="1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in </a:t>
            </a: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Pearland</a:t>
            </a:r>
            <a:endParaRPr 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101" name="Picture 2" descr="http://matchbin-assets.s3.amazonaws.com/public/sites/624/assets/C85Z_Vote_button___RG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374" y="5278582"/>
            <a:ext cx="1558264" cy="1168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286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0" y="128097"/>
            <a:ext cx="9144000" cy="1095254"/>
          </a:xfrm>
          <a:prstGeom prst="roundRect">
            <a:avLst/>
          </a:prstGeom>
          <a:solidFill>
            <a:srgbClr val="0A489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998" y="128097"/>
            <a:ext cx="7236005" cy="1095254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Arial"/>
                <a:cs typeface="Arial"/>
              </a:rPr>
              <a:t>The EDGE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/>
            </a:r>
            <a:b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r>
              <a:rPr lang="en-US" sz="1800" dirty="0" smtClean="0">
                <a:solidFill>
                  <a:schemeClr val="bg1"/>
                </a:solidFill>
                <a:latin typeface="Arial"/>
                <a:cs typeface="Arial"/>
              </a:rPr>
              <a:t>Information and news that gives you an edge in the real estate business</a:t>
            </a:r>
            <a:endParaRPr lang="en-US" sz="18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6835" y="1950470"/>
            <a:ext cx="8144505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ummer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heating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 around the country,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are home sales and prices. Millennials are hitting home-buying age with force and are showing interest in entering the real estate market. As inventory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tries to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up with demand, options are fewer than desired, and price wars are proving to be a challenge for many buyers in a seller's market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Here’s what the local landscape looks like.</a:t>
            </a:r>
            <a:endParaRPr lang="en-US" altLang="en-US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sz="8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endParaRPr lang="en-US" altLang="en-US" sz="12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endParaRPr lang="en-US" altLang="en-US" sz="1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endParaRPr lang="en-US" altLang="en-US" sz="10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endParaRPr lang="en-US" altLang="en-US" sz="9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en-US" alt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Houston region, for the week </a:t>
            </a:r>
            <a:r>
              <a:rPr lang="en-US" alt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ending June 5:</a:t>
            </a:r>
          </a:p>
          <a:p>
            <a:pPr algn="ctr">
              <a:spcBef>
                <a:spcPct val="0"/>
              </a:spcBef>
            </a:pPr>
            <a:r>
              <a:rPr lang="en-US" alt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• New Listings decreased 15.2% to 2,686</a:t>
            </a:r>
          </a:p>
          <a:p>
            <a:pPr algn="ctr">
              <a:spcBef>
                <a:spcPct val="0"/>
              </a:spcBef>
            </a:pPr>
            <a:r>
              <a:rPr lang="en-US" alt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Pending Sales increased </a:t>
            </a:r>
            <a:r>
              <a:rPr lang="en-US" alt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3.1% </a:t>
            </a: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1,967</a:t>
            </a:r>
            <a:endParaRPr lang="en-US" altLang="en-US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Closed Sales </a:t>
            </a:r>
            <a:r>
              <a:rPr lang="en-US" alt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 5.6% </a:t>
            </a: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1,790</a:t>
            </a:r>
            <a:endParaRPr lang="en-US" altLang="en-US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796" y="1304139"/>
            <a:ext cx="8676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Houston </a:t>
            </a: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Market Movements</a:t>
            </a:r>
            <a:endParaRPr 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998" y="3406427"/>
            <a:ext cx="7452212" cy="2031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41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>
            <a:spLocks noChangeArrowheads="1"/>
          </p:cNvSpPr>
          <p:nvPr/>
        </p:nvSpPr>
        <p:spPr bwMode="auto">
          <a:xfrm>
            <a:off x="0" y="128588"/>
            <a:ext cx="9144000" cy="1095375"/>
          </a:xfrm>
          <a:prstGeom prst="roundRect">
            <a:avLst>
              <a:gd name="adj" fmla="val 16667"/>
            </a:avLst>
          </a:prstGeom>
          <a:solidFill>
            <a:srgbClr val="0A4897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4088" y="128588"/>
            <a:ext cx="7235825" cy="10953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 smtClean="0">
                <a:solidFill>
                  <a:schemeClr val="bg1"/>
                </a:solidFill>
                <a:latin typeface="Arial"/>
                <a:cs typeface="Arial"/>
              </a:rPr>
              <a:t>The EDGE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/>
            </a:r>
            <a:b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r>
              <a:rPr lang="en-US" sz="1800" dirty="0" smtClean="0">
                <a:solidFill>
                  <a:schemeClr val="bg1"/>
                </a:solidFill>
                <a:latin typeface="Arial"/>
                <a:cs typeface="Arial"/>
              </a:rPr>
              <a:t>Information and news that gives you an edge in the real estate business</a:t>
            </a:r>
            <a:endParaRPr lang="en-US" sz="18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7688" y="1867042"/>
            <a:ext cx="8145462" cy="54476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u="sng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Workman Success Systems + </a:t>
            </a:r>
            <a:r>
              <a:rPr lang="en-US" altLang="en-US" sz="2000" b="1" u="sng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BoomTown</a:t>
            </a:r>
            <a:r>
              <a:rPr lang="en-US" altLang="en-US" sz="2000" b="1" u="sng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Present: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u="sng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Two-Day Mastery Summit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1000" b="1" u="sng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1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Sponsored </a:t>
            </a:r>
            <a:r>
              <a:rPr lang="en-US" altLang="en-US" sz="11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By: HAR &amp; Stewart </a:t>
            </a:r>
            <a:r>
              <a:rPr lang="en-US" altLang="en-US" sz="11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sz="1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 1: Buyer Agent Mastery</a:t>
            </a:r>
          </a:p>
          <a:p>
            <a:pPr>
              <a:buFontTx/>
              <a:buNone/>
            </a:pPr>
            <a:r>
              <a:rPr lang="en-US" altLang="en-US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full-day session provides </a:t>
            </a:r>
            <a:r>
              <a:rPr lang="en-US" altLang="en-US" sz="1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comprehensive </a:t>
            </a:r>
            <a:r>
              <a:rPr lang="en-US" altLang="en-US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of today’s most progressive tools and critical </a:t>
            </a:r>
            <a:r>
              <a:rPr lang="en-US" altLang="en-US" sz="1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skills.</a:t>
            </a:r>
            <a:endParaRPr lang="en-US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en-US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sz="1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 2: Team Leader Mastery</a:t>
            </a:r>
          </a:p>
          <a:p>
            <a:pPr>
              <a:buFontTx/>
              <a:buNone/>
            </a:pPr>
            <a:r>
              <a:rPr lang="en-US" altLang="en-US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Exclusively for top-producing team leaders earning $100,000 per year or </a:t>
            </a:r>
            <a:r>
              <a:rPr lang="en-US" altLang="en-US" sz="1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more, </a:t>
            </a:r>
            <a:r>
              <a:rPr lang="en-US" altLang="en-US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special session offers key insights and coaching. </a:t>
            </a:r>
          </a:p>
          <a:p>
            <a:pPr>
              <a:buFontTx/>
              <a:buNone/>
            </a:pPr>
            <a:endParaRPr lang="en-US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that’s </a:t>
            </a:r>
            <a:r>
              <a:rPr lang="en-US" altLang="en-US" sz="1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</a:t>
            </a:r>
            <a:r>
              <a:rPr lang="en-US" altLang="en-US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beginning because every Mastery Summit event always includes a few </a:t>
            </a:r>
            <a:r>
              <a:rPr lang="en-US" altLang="en-US" sz="1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surprises.</a:t>
            </a:r>
            <a:endParaRPr lang="en-US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en-US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sz="1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Date: </a:t>
            </a:r>
            <a:r>
              <a:rPr lang="en-US" altLang="en-US" sz="1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Tuesday &amp; Wednesday, </a:t>
            </a:r>
            <a:r>
              <a:rPr lang="en-US" altLang="en-US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</a:t>
            </a:r>
            <a:r>
              <a:rPr lang="en-US" altLang="en-US" sz="1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&amp; 29</a:t>
            </a:r>
            <a:endParaRPr lang="en-US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altLang="en-US" sz="1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Location: </a:t>
            </a:r>
            <a:r>
              <a:rPr lang="en-US" altLang="en-US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Stewart </a:t>
            </a:r>
            <a:r>
              <a:rPr lang="en-US" altLang="en-US" sz="1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1980 </a:t>
            </a:r>
            <a:r>
              <a:rPr lang="en-US" altLang="en-US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 Oak Blvd</a:t>
            </a:r>
            <a:r>
              <a:rPr lang="en-US" altLang="en-US" sz="1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en-US" altLang="en-US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Houston, TX 77056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altLang="en-US" sz="1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Investment: </a:t>
            </a:r>
            <a:r>
              <a:rPr lang="en-US" altLang="en-US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$199 for one day / $299 </a:t>
            </a:r>
            <a:r>
              <a:rPr lang="en-US" altLang="en-US" sz="1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both days</a:t>
            </a:r>
            <a:endParaRPr lang="en-US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altLang="en-US" sz="1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 today at: </a:t>
            </a:r>
            <a:r>
              <a:rPr lang="en-US" altLang="en-US" sz="1400" u="sng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</a:t>
            </a:r>
            <a:r>
              <a:rPr lang="en-US" altLang="en-US" sz="1400" u="sng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://masterysummithar.weebly.com/</a:t>
            </a:r>
            <a:endParaRPr lang="en-US" altLang="en-US" sz="14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1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endParaRPr lang="en-US" altLang="en-US" sz="1700" b="1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en-US" altLang="en-US" sz="17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en-US" altLang="en-US" sz="17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Call 713.629.1900 ext. 6</a:t>
            </a:r>
            <a:endParaRPr lang="en-US" altLang="en-US" sz="17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2400" b="1" u="sng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sz="6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875" y="1220929"/>
            <a:ext cx="84470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Open Your Mind to Learning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6485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2582</TotalTime>
  <Words>803</Words>
  <Application>Microsoft Macintosh PowerPoint</Application>
  <PresentationFormat>On-screen Show (4:3)</PresentationFormat>
  <Paragraphs>88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Times New Roman</vt:lpstr>
      <vt:lpstr>Arial</vt:lpstr>
      <vt:lpstr>Office Theme</vt:lpstr>
      <vt:lpstr>The EDGE Information and news that gives you an edge in the real estate business</vt:lpstr>
      <vt:lpstr>The EDGE Information and news that gives you an edge in the real estate business</vt:lpstr>
      <vt:lpstr>The EDGE Information and news that gives you an edge in the real estate business</vt:lpstr>
      <vt:lpstr>The EDGE Information and news that gives you an edge in the real estate business</vt:lpstr>
      <vt:lpstr>The EDGE Information and news that gives you an edge in the real estate business</vt:lpstr>
      <vt:lpstr>The EDGE Information and news that gives you an edge in the real estate business</vt:lpstr>
      <vt:lpstr>The EDGE Information and news that gives you an edge in the real estate business</vt:lpstr>
    </vt:vector>
  </TitlesOfParts>
  <Company>Houston Association of Realtors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 Staff</dc:creator>
  <cp:lastModifiedBy>Microsoft Office User</cp:lastModifiedBy>
  <cp:revision>190</cp:revision>
  <dcterms:created xsi:type="dcterms:W3CDTF">2015-03-09T14:37:13Z</dcterms:created>
  <dcterms:modified xsi:type="dcterms:W3CDTF">2016-06-13T21:33:36Z</dcterms:modified>
</cp:coreProperties>
</file>