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66" r:id="rId4"/>
    <p:sldId id="259" r:id="rId5"/>
    <p:sldId id="267"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FF"/>
    <a:srgbClr val="106DEA"/>
    <a:srgbClr val="0A489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9"/>
    <p:restoredTop sz="94630"/>
  </p:normalViewPr>
  <p:slideViewPr>
    <p:cSldViewPr snapToGrid="0" snapToObjects="1">
      <p:cViewPr varScale="1">
        <p:scale>
          <a:sx n="118" d="100"/>
          <a:sy n="118" d="100"/>
        </p:scale>
        <p:origin x="1488" y="19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0613C5-FFC7-354F-96E9-BE09E9EECE6F}" type="datetimeFigureOut">
              <a:rPr lang="en-US" smtClean="0"/>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3801520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0613C5-FFC7-354F-96E9-BE09E9EECE6F}" type="datetimeFigureOut">
              <a:rPr lang="en-US" smtClean="0"/>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151433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0613C5-FFC7-354F-96E9-BE09E9EECE6F}" type="datetimeFigureOut">
              <a:rPr lang="en-US" smtClean="0"/>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121433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0613C5-FFC7-354F-96E9-BE09E9EECE6F}" type="datetimeFigureOut">
              <a:rPr lang="en-US" smtClean="0"/>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3867496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0613C5-FFC7-354F-96E9-BE09E9EECE6F}" type="datetimeFigureOut">
              <a:rPr lang="en-US" smtClean="0"/>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3237769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0613C5-FFC7-354F-96E9-BE09E9EECE6F}" type="datetimeFigureOut">
              <a:rPr lang="en-US" smtClean="0"/>
              <a:t>9/21/15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1838858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0613C5-FFC7-354F-96E9-BE09E9EECE6F}" type="datetimeFigureOut">
              <a:rPr lang="en-US" smtClean="0"/>
              <a:t>9/21/15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517325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0613C5-FFC7-354F-96E9-BE09E9EECE6F}" type="datetimeFigureOut">
              <a:rPr lang="en-US" smtClean="0"/>
              <a:t>9/21/15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1527928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0613C5-FFC7-354F-96E9-BE09E9EECE6F}" type="datetimeFigureOut">
              <a:rPr lang="en-US" smtClean="0"/>
              <a:t>9/21/15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2504748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0613C5-FFC7-354F-96E9-BE09E9EECE6F}" type="datetimeFigureOut">
              <a:rPr lang="en-US" smtClean="0"/>
              <a:t>9/21/15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4270403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0613C5-FFC7-354F-96E9-BE09E9EECE6F}" type="datetimeFigureOut">
              <a:rPr lang="en-US" smtClean="0"/>
              <a:t>9/21/15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D4038-DF12-DE43-A899-663B4E37C3D9}" type="slidenum">
              <a:rPr lang="en-US" smtClean="0"/>
              <a:t>‹#›</a:t>
            </a:fld>
            <a:endParaRPr lang="en-US"/>
          </a:p>
        </p:txBody>
      </p:sp>
    </p:spTree>
    <p:extLst>
      <p:ext uri="{BB962C8B-B14F-4D97-AF65-F5344CB8AC3E}">
        <p14:creationId xmlns:p14="http://schemas.microsoft.com/office/powerpoint/2010/main" val="28834724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0613C5-FFC7-354F-96E9-BE09E9EECE6F}" type="datetimeFigureOut">
              <a:rPr lang="en-US" smtClean="0"/>
              <a:t>9/21/15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AD4038-DF12-DE43-A899-663B4E37C3D9}" type="slidenum">
              <a:rPr lang="en-US" smtClean="0"/>
              <a:t>‹#›</a:t>
            </a:fld>
            <a:endParaRPr lang="en-US"/>
          </a:p>
        </p:txBody>
      </p:sp>
    </p:spTree>
    <p:extLst>
      <p:ext uri="{BB962C8B-B14F-4D97-AF65-F5344CB8AC3E}">
        <p14:creationId xmlns:p14="http://schemas.microsoft.com/office/powerpoint/2010/main" val="3473799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hyperlink" Target="http://bit.ly/1Qudxr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har.com/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0" y="128097"/>
            <a:ext cx="9144000" cy="1095254"/>
          </a:xfrm>
          <a:prstGeom prst="roundRect">
            <a:avLst/>
          </a:prstGeom>
          <a:solidFill>
            <a:srgbClr val="0A489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53998" y="128097"/>
            <a:ext cx="7236005" cy="1095254"/>
          </a:xfrm>
        </p:spPr>
        <p:txBody>
          <a:bodyPr>
            <a:normAutofit fontScale="90000"/>
          </a:bodyPr>
          <a:lstStyle/>
          <a:p>
            <a:r>
              <a:rPr lang="en-US" sz="5400" dirty="0" smtClean="0">
                <a:solidFill>
                  <a:schemeClr val="bg1"/>
                </a:solidFill>
                <a:latin typeface="Arial"/>
                <a:cs typeface="Arial"/>
              </a:rPr>
              <a:t>The EDGE</a:t>
            </a:r>
            <a:r>
              <a:rPr lang="en-US" dirty="0" smtClean="0">
                <a:solidFill>
                  <a:schemeClr val="tx1">
                    <a:lumMod val="65000"/>
                    <a:lumOff val="35000"/>
                  </a:schemeClr>
                </a:solidFill>
                <a:latin typeface="Arial"/>
                <a:cs typeface="Arial"/>
              </a:rPr>
              <a:t/>
            </a:r>
            <a:br>
              <a:rPr lang="en-US" dirty="0" smtClean="0">
                <a:solidFill>
                  <a:schemeClr val="tx1">
                    <a:lumMod val="65000"/>
                    <a:lumOff val="35000"/>
                  </a:schemeClr>
                </a:solidFill>
                <a:latin typeface="Arial"/>
                <a:cs typeface="Arial"/>
              </a:rPr>
            </a:br>
            <a:r>
              <a:rPr lang="en-US" sz="1800" dirty="0" smtClean="0">
                <a:solidFill>
                  <a:schemeClr val="bg1"/>
                </a:solidFill>
                <a:latin typeface="Arial"/>
                <a:cs typeface="Arial"/>
              </a:rPr>
              <a:t>Information and news that gives you an edge in the real estate business</a:t>
            </a:r>
            <a:endParaRPr lang="en-US" sz="1800" dirty="0">
              <a:solidFill>
                <a:schemeClr val="bg1"/>
              </a:solidFill>
              <a:latin typeface="Arial"/>
              <a:cs typeface="Arial"/>
            </a:endParaRPr>
          </a:p>
        </p:txBody>
      </p:sp>
      <p:sp>
        <p:nvSpPr>
          <p:cNvPr id="3" name="Subtitle 2"/>
          <p:cNvSpPr>
            <a:spLocks noGrp="1"/>
          </p:cNvSpPr>
          <p:nvPr>
            <p:ph type="subTitle" idx="1"/>
          </p:nvPr>
        </p:nvSpPr>
        <p:spPr>
          <a:xfrm>
            <a:off x="2223554" y="2663390"/>
            <a:ext cx="4696892" cy="614982"/>
          </a:xfrm>
        </p:spPr>
        <p:txBody>
          <a:bodyPr>
            <a:normAutofit/>
          </a:bodyPr>
          <a:lstStyle/>
          <a:p>
            <a:r>
              <a:rPr lang="en-US" sz="2800" dirty="0" smtClean="0">
                <a:solidFill>
                  <a:schemeClr val="bg1">
                    <a:lumMod val="50000"/>
                  </a:schemeClr>
                </a:solidFill>
                <a:latin typeface="Arial"/>
                <a:cs typeface="Arial"/>
              </a:rPr>
              <a:t>In This Week’s “The EDGE”</a:t>
            </a:r>
            <a:endParaRPr lang="en-US" sz="2800" dirty="0">
              <a:solidFill>
                <a:schemeClr val="bg1">
                  <a:lumMod val="50000"/>
                </a:schemeClr>
              </a:solidFill>
              <a:latin typeface="Arial"/>
              <a:cs typeface="Arial"/>
            </a:endParaRPr>
          </a:p>
        </p:txBody>
      </p:sp>
      <p:sp>
        <p:nvSpPr>
          <p:cNvPr id="6" name="Subtitle 2"/>
          <p:cNvSpPr txBox="1">
            <a:spLocks/>
          </p:cNvSpPr>
          <p:nvPr/>
        </p:nvSpPr>
        <p:spPr>
          <a:xfrm>
            <a:off x="2815392" y="3237944"/>
            <a:ext cx="3513217" cy="1303052"/>
          </a:xfrm>
          <a:prstGeom prst="rect">
            <a:avLst/>
          </a:prstGeom>
        </p:spPr>
        <p:txBody>
          <a:bodyPr vert="horz" lIns="91440" tIns="45720" rIns="91440" bIns="45720" rtlCol="0">
            <a:normAutofit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800" dirty="0" smtClean="0">
                <a:solidFill>
                  <a:srgbClr val="7F7F7F"/>
                </a:solidFill>
                <a:latin typeface="Arial"/>
                <a:cs typeface="Arial"/>
              </a:rPr>
              <a:t>• HAR Has Your CFPB “Toolkit”</a:t>
            </a:r>
          </a:p>
          <a:p>
            <a:pPr algn="l"/>
            <a:r>
              <a:rPr lang="en-US" sz="1800" dirty="0">
                <a:solidFill>
                  <a:srgbClr val="7F7F7F"/>
                </a:solidFill>
                <a:latin typeface="Arial"/>
                <a:cs typeface="Arial"/>
              </a:rPr>
              <a:t>• </a:t>
            </a:r>
            <a:r>
              <a:rPr lang="en-US" sz="1800" dirty="0" smtClean="0">
                <a:solidFill>
                  <a:srgbClr val="7F7F7F"/>
                </a:solidFill>
                <a:latin typeface="Arial"/>
                <a:cs typeface="Arial"/>
              </a:rPr>
              <a:t>Texas Still a Hot Destination</a:t>
            </a:r>
          </a:p>
          <a:p>
            <a:pPr algn="l"/>
            <a:r>
              <a:rPr lang="en-US" sz="1800" dirty="0" smtClean="0">
                <a:solidFill>
                  <a:srgbClr val="7F7F7F"/>
                </a:solidFill>
                <a:latin typeface="Arial"/>
                <a:cs typeface="Arial"/>
              </a:rPr>
              <a:t>• Houston Market Movements</a:t>
            </a:r>
          </a:p>
          <a:p>
            <a:pPr algn="l"/>
            <a:r>
              <a:rPr lang="en-US" sz="1800" dirty="0">
                <a:solidFill>
                  <a:srgbClr val="7F7F7F"/>
                </a:solidFill>
                <a:latin typeface="Arial"/>
                <a:cs typeface="Arial"/>
              </a:rPr>
              <a:t>• </a:t>
            </a:r>
            <a:r>
              <a:rPr lang="en-US" sz="1800" dirty="0" smtClean="0">
                <a:solidFill>
                  <a:srgbClr val="7F7F7F"/>
                </a:solidFill>
                <a:latin typeface="Arial"/>
                <a:cs typeface="Arial"/>
              </a:rPr>
              <a:t>Open Your Mind to Learning</a:t>
            </a:r>
          </a:p>
          <a:p>
            <a:pPr algn="l"/>
            <a:endParaRPr lang="en-US" sz="1800" dirty="0">
              <a:solidFill>
                <a:srgbClr val="7F7F7F"/>
              </a:solidFill>
              <a:latin typeface="Arial"/>
              <a:cs typeface="Arial"/>
            </a:endParaRPr>
          </a:p>
          <a:p>
            <a:pPr algn="l"/>
            <a:endParaRPr lang="en-US" sz="1800" dirty="0" smtClean="0">
              <a:solidFill>
                <a:srgbClr val="7F7F7F"/>
              </a:solidFill>
              <a:latin typeface="Arial"/>
              <a:cs typeface="Arial"/>
            </a:endParaRPr>
          </a:p>
        </p:txBody>
      </p:sp>
      <p:sp>
        <p:nvSpPr>
          <p:cNvPr id="8" name="TextBox 7"/>
          <p:cNvSpPr txBox="1"/>
          <p:nvPr/>
        </p:nvSpPr>
        <p:spPr>
          <a:xfrm>
            <a:off x="990970" y="4696463"/>
            <a:ext cx="7162061" cy="830997"/>
          </a:xfrm>
          <a:prstGeom prst="rect">
            <a:avLst/>
          </a:prstGeom>
          <a:noFill/>
        </p:spPr>
        <p:txBody>
          <a:bodyPr wrap="square" rtlCol="0">
            <a:spAutoFit/>
          </a:bodyPr>
          <a:lstStyle/>
          <a:p>
            <a:pPr algn="ctr"/>
            <a:r>
              <a:rPr lang="en-US" sz="1200" dirty="0" smtClean="0">
                <a:solidFill>
                  <a:srgbClr val="7F7F7F"/>
                </a:solidFill>
                <a:latin typeface="Arial"/>
                <a:cs typeface="Arial"/>
              </a:rPr>
              <a:t>“The Edge” is a weekly tool for managers to use to inform their agents and stay current and up-to-date with important real estate industry issues.</a:t>
            </a:r>
          </a:p>
          <a:p>
            <a:pPr algn="ctr"/>
            <a:endParaRPr lang="en-US" sz="1200" dirty="0">
              <a:solidFill>
                <a:srgbClr val="7F7F7F"/>
              </a:solidFill>
              <a:latin typeface="Arial"/>
              <a:cs typeface="Arial"/>
            </a:endParaRPr>
          </a:p>
          <a:p>
            <a:pPr algn="ctr"/>
            <a:r>
              <a:rPr lang="en-US" sz="1200" dirty="0" smtClean="0">
                <a:solidFill>
                  <a:srgbClr val="7F7F7F"/>
                </a:solidFill>
                <a:latin typeface="Arial"/>
                <a:cs typeface="Arial"/>
              </a:rPr>
              <a:t>Brought to you by the HAR Communications Department.</a:t>
            </a:r>
            <a:endParaRPr lang="en-US" sz="1200" dirty="0">
              <a:solidFill>
                <a:srgbClr val="7F7F7F"/>
              </a:solidFill>
            </a:endParaRPr>
          </a:p>
        </p:txBody>
      </p:sp>
      <p:pic>
        <p:nvPicPr>
          <p:cNvPr id="9" name="Picture 8" descr="HAR_circle201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8966" y="1336747"/>
            <a:ext cx="1306068" cy="1306068"/>
          </a:xfrm>
          <a:prstGeom prst="rect">
            <a:avLst/>
          </a:prstGeom>
        </p:spPr>
      </p:pic>
      <p:pic>
        <p:nvPicPr>
          <p:cNvPr id="13" name="Picture 12" descr="blue_downloa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4966" y="5771059"/>
            <a:ext cx="2954068" cy="1040165"/>
          </a:xfrm>
          <a:prstGeom prst="rect">
            <a:avLst/>
          </a:prstGeom>
        </p:spPr>
      </p:pic>
    </p:spTree>
    <p:extLst>
      <p:ext uri="{BB962C8B-B14F-4D97-AF65-F5344CB8AC3E}">
        <p14:creationId xmlns:p14="http://schemas.microsoft.com/office/powerpoint/2010/main" val="950790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0" y="128097"/>
            <a:ext cx="9144000" cy="1095254"/>
          </a:xfrm>
          <a:prstGeom prst="roundRect">
            <a:avLst/>
          </a:prstGeom>
          <a:solidFill>
            <a:srgbClr val="0A489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53998" y="128097"/>
            <a:ext cx="7236005" cy="1095254"/>
          </a:xfrm>
        </p:spPr>
        <p:txBody>
          <a:bodyPr>
            <a:normAutofit fontScale="90000"/>
          </a:bodyPr>
          <a:lstStyle/>
          <a:p>
            <a:r>
              <a:rPr lang="en-US" sz="5400" dirty="0" smtClean="0">
                <a:solidFill>
                  <a:schemeClr val="bg1"/>
                </a:solidFill>
                <a:latin typeface="Arial"/>
                <a:cs typeface="Arial"/>
              </a:rPr>
              <a:t>The EDGE</a:t>
            </a:r>
            <a:r>
              <a:rPr lang="en-US" dirty="0" smtClean="0">
                <a:solidFill>
                  <a:schemeClr val="tx1">
                    <a:lumMod val="65000"/>
                    <a:lumOff val="35000"/>
                  </a:schemeClr>
                </a:solidFill>
                <a:latin typeface="Arial"/>
                <a:cs typeface="Arial"/>
              </a:rPr>
              <a:t/>
            </a:r>
            <a:br>
              <a:rPr lang="en-US" dirty="0" smtClean="0">
                <a:solidFill>
                  <a:schemeClr val="tx1">
                    <a:lumMod val="65000"/>
                    <a:lumOff val="35000"/>
                  </a:schemeClr>
                </a:solidFill>
                <a:latin typeface="Arial"/>
                <a:cs typeface="Arial"/>
              </a:rPr>
            </a:br>
            <a:r>
              <a:rPr lang="en-US" sz="1800" dirty="0" smtClean="0">
                <a:solidFill>
                  <a:schemeClr val="bg1"/>
                </a:solidFill>
                <a:latin typeface="Arial"/>
                <a:cs typeface="Arial"/>
              </a:rPr>
              <a:t>Information and news that gives you an edge in the real estate business</a:t>
            </a:r>
            <a:endParaRPr lang="en-US" sz="1800" dirty="0">
              <a:solidFill>
                <a:schemeClr val="bg1"/>
              </a:solidFill>
              <a:latin typeface="Arial"/>
              <a:cs typeface="Arial"/>
            </a:endParaRPr>
          </a:p>
        </p:txBody>
      </p:sp>
      <p:sp>
        <p:nvSpPr>
          <p:cNvPr id="3" name="Rectangle 2"/>
          <p:cNvSpPr/>
          <p:nvPr/>
        </p:nvSpPr>
        <p:spPr>
          <a:xfrm>
            <a:off x="499747" y="1841242"/>
            <a:ext cx="8144505" cy="3477875"/>
          </a:xfrm>
          <a:prstGeom prst="rect">
            <a:avLst/>
          </a:prstGeom>
        </p:spPr>
        <p:txBody>
          <a:bodyPr wrap="square">
            <a:spAutoFit/>
          </a:bodyPr>
          <a:lstStyle/>
          <a:p>
            <a:pPr marL="382588" indent="-342900">
              <a:buFont typeface="Arial" panose="020B0604020202020204" pitchFamily="34" charset="0"/>
              <a:buChar char="•"/>
              <a:defRPr/>
            </a:pPr>
            <a:r>
              <a:rPr lang="en-US" sz="2000" dirty="0" smtClean="0">
                <a:solidFill>
                  <a:schemeClr val="bg1">
                    <a:lumMod val="50000"/>
                  </a:schemeClr>
                </a:solidFill>
                <a:latin typeface="Arial" panose="020B0604020202020204" pitchFamily="34" charset="0"/>
                <a:cs typeface="Arial" panose="020B0604020202020204" pitchFamily="34" charset="0"/>
                <a:sym typeface="Arial" charset="0"/>
              </a:rPr>
              <a:t>New Consumer Financial Protection Bureau (CFPB) regulations take effect on </a:t>
            </a:r>
            <a:r>
              <a:rPr lang="en-US" sz="2000" b="1" dirty="0" smtClean="0">
                <a:solidFill>
                  <a:schemeClr val="bg1">
                    <a:lumMod val="50000"/>
                  </a:schemeClr>
                </a:solidFill>
                <a:latin typeface="Arial" panose="020B0604020202020204" pitchFamily="34" charset="0"/>
                <a:cs typeface="Arial" panose="020B0604020202020204" pitchFamily="34" charset="0"/>
                <a:sym typeface="Arial" charset="0"/>
              </a:rPr>
              <a:t>Saturday, October 3</a:t>
            </a:r>
            <a:r>
              <a:rPr lang="en-US" sz="2000" dirty="0" smtClean="0">
                <a:solidFill>
                  <a:schemeClr val="bg1">
                    <a:lumMod val="50000"/>
                  </a:schemeClr>
                </a:solidFill>
                <a:latin typeface="Arial" panose="020B0604020202020204" pitchFamily="34" charset="0"/>
                <a:cs typeface="Arial" panose="020B0604020202020204" pitchFamily="34" charset="0"/>
                <a:sym typeface="Arial" charset="0"/>
              </a:rPr>
              <a:t>.</a:t>
            </a:r>
          </a:p>
          <a:p>
            <a:pPr marL="382588" indent="-342900">
              <a:buFont typeface="Arial" panose="020B0604020202020204" pitchFamily="34" charset="0"/>
              <a:buChar char="•"/>
              <a:defRPr/>
            </a:pPr>
            <a:r>
              <a:rPr lang="en-US" altLang="en-US" sz="2000" dirty="0">
                <a:solidFill>
                  <a:schemeClr val="bg1">
                    <a:lumMod val="50000"/>
                  </a:schemeClr>
                </a:solidFill>
                <a:latin typeface="Arial" panose="020B0604020202020204" pitchFamily="34" charset="0"/>
                <a:ea typeface="Calibri" panose="020F0502020204030204" pitchFamily="34" charset="0"/>
              </a:rPr>
              <a:t>These changes </a:t>
            </a:r>
            <a:r>
              <a:rPr lang="en-US" altLang="en-US" sz="2000" dirty="0" smtClean="0">
                <a:solidFill>
                  <a:schemeClr val="bg1">
                    <a:lumMod val="50000"/>
                  </a:schemeClr>
                </a:solidFill>
                <a:latin typeface="Arial" panose="020B0604020202020204" pitchFamily="34" charset="0"/>
                <a:ea typeface="Calibri" panose="020F0502020204030204" pitchFamily="34" charset="0"/>
              </a:rPr>
              <a:t>to the home buying process will </a:t>
            </a:r>
            <a:r>
              <a:rPr lang="en-US" altLang="en-US" sz="2000" dirty="0">
                <a:solidFill>
                  <a:schemeClr val="bg1">
                    <a:lumMod val="50000"/>
                  </a:schemeClr>
                </a:solidFill>
                <a:latin typeface="Arial" panose="020B0604020202020204" pitchFamily="34" charset="0"/>
                <a:ea typeface="Calibri" panose="020F0502020204030204" pitchFamily="34" charset="0"/>
              </a:rPr>
              <a:t>impact everyone. F</a:t>
            </a:r>
            <a:r>
              <a:rPr lang="en-US" altLang="en-US" sz="2000" dirty="0" smtClean="0">
                <a:solidFill>
                  <a:schemeClr val="bg1">
                    <a:lumMod val="50000"/>
                  </a:schemeClr>
                </a:solidFill>
                <a:latin typeface="Arial" panose="020B0604020202020204" pitchFamily="34" charset="0"/>
                <a:ea typeface="Calibri" panose="020F0502020204030204" pitchFamily="34" charset="0"/>
              </a:rPr>
              <a:t>orms </a:t>
            </a:r>
            <a:r>
              <a:rPr lang="en-US" altLang="en-US" sz="2000" dirty="0">
                <a:solidFill>
                  <a:schemeClr val="bg1">
                    <a:lumMod val="50000"/>
                  </a:schemeClr>
                </a:solidFill>
                <a:latin typeface="Arial" panose="020B0604020202020204" pitchFamily="34" charset="0"/>
                <a:ea typeface="Calibri" panose="020F0502020204030204" pitchFamily="34" charset="0"/>
              </a:rPr>
              <a:t>will be new. Lending disclosures will be new. Closing timelines will be </a:t>
            </a:r>
            <a:r>
              <a:rPr lang="en-US" altLang="en-US" sz="2000" dirty="0" smtClean="0">
                <a:solidFill>
                  <a:schemeClr val="bg1">
                    <a:lumMod val="50000"/>
                  </a:schemeClr>
                </a:solidFill>
                <a:latin typeface="Arial" panose="020B0604020202020204" pitchFamily="34" charset="0"/>
                <a:ea typeface="Calibri" panose="020F0502020204030204" pitchFamily="34" charset="0"/>
              </a:rPr>
              <a:t>longer.</a:t>
            </a:r>
            <a:r>
              <a:rPr lang="en-US" altLang="en-US" sz="2000" dirty="0">
                <a:solidFill>
                  <a:schemeClr val="bg1">
                    <a:lumMod val="50000"/>
                  </a:schemeClr>
                </a:solidFill>
                <a:latin typeface="Arial" panose="020B0604020202020204" pitchFamily="34" charset="0"/>
                <a:cs typeface="Arial" panose="020B0604020202020204" pitchFamily="34" charset="0"/>
                <a:sym typeface="Arial" charset="0"/>
              </a:rPr>
              <a:t> </a:t>
            </a:r>
            <a:r>
              <a:rPr lang="en-US" sz="2000" b="1" dirty="0" smtClean="0">
                <a:solidFill>
                  <a:schemeClr val="bg1">
                    <a:lumMod val="50000"/>
                  </a:schemeClr>
                </a:solidFill>
                <a:latin typeface="Arial" panose="020B0604020202020204" pitchFamily="34" charset="0"/>
                <a:cs typeface="Arial" panose="020B0604020202020204" pitchFamily="34" charset="0"/>
                <a:sym typeface="Arial" charset="0"/>
              </a:rPr>
              <a:t>Are you prepared?</a:t>
            </a:r>
          </a:p>
          <a:p>
            <a:pPr marL="382588" indent="-342900">
              <a:buFont typeface="Arial" panose="020B0604020202020204" pitchFamily="34" charset="0"/>
              <a:buChar char="•"/>
              <a:defRPr/>
            </a:pPr>
            <a:r>
              <a:rPr lang="en-US" sz="2000" dirty="0" smtClean="0">
                <a:solidFill>
                  <a:schemeClr val="bg1">
                    <a:lumMod val="50000"/>
                  </a:schemeClr>
                </a:solidFill>
                <a:latin typeface="Arial" panose="020B0604020202020204" pitchFamily="34" charset="0"/>
                <a:cs typeface="Arial" panose="020B0604020202020204" pitchFamily="34" charset="0"/>
                <a:sym typeface="Arial" charset="0"/>
              </a:rPr>
              <a:t>HAR-TV is here to help with a series of videos produced in cooperation with Stewart Title. </a:t>
            </a:r>
          </a:p>
          <a:p>
            <a:pPr marL="382588" indent="-342900">
              <a:buFont typeface="Arial" panose="020B0604020202020204" pitchFamily="34" charset="0"/>
              <a:buChar char="•"/>
              <a:defRPr/>
            </a:pPr>
            <a:r>
              <a:rPr lang="en-US" sz="2000" dirty="0" smtClean="0">
                <a:solidFill>
                  <a:schemeClr val="bg1">
                    <a:lumMod val="50000"/>
                  </a:schemeClr>
                </a:solidFill>
                <a:latin typeface="Arial" panose="020B0604020202020204" pitchFamily="34" charset="0"/>
                <a:cs typeface="Arial" panose="020B0604020202020204" pitchFamily="34" charset="0"/>
                <a:sym typeface="Arial" charset="0"/>
              </a:rPr>
              <a:t>Simply go to the HAR-TV YouTube channel (</a:t>
            </a:r>
            <a:r>
              <a:rPr lang="en-US" sz="2000" dirty="0" err="1" smtClean="0">
                <a:solidFill>
                  <a:schemeClr val="bg1">
                    <a:lumMod val="50000"/>
                  </a:schemeClr>
                </a:solidFill>
                <a:latin typeface="Arial" panose="020B0604020202020204" pitchFamily="34" charset="0"/>
                <a:cs typeface="Arial" panose="020B0604020202020204" pitchFamily="34" charset="0"/>
                <a:sym typeface="Arial" charset="0"/>
              </a:rPr>
              <a:t>hartv</a:t>
            </a:r>
            <a:r>
              <a:rPr lang="en-US" sz="2000" dirty="0" smtClean="0">
                <a:solidFill>
                  <a:schemeClr val="bg1">
                    <a:lumMod val="50000"/>
                  </a:schemeClr>
                </a:solidFill>
                <a:latin typeface="Arial" panose="020B0604020202020204" pitchFamily="34" charset="0"/>
                <a:cs typeface="Arial" panose="020B0604020202020204" pitchFamily="34" charset="0"/>
                <a:sym typeface="Arial" charset="0"/>
              </a:rPr>
              <a:t>) or </a:t>
            </a:r>
            <a:r>
              <a:rPr lang="en-US" sz="2000" dirty="0">
                <a:solidFill>
                  <a:schemeClr val="bg1">
                    <a:lumMod val="50000"/>
                  </a:schemeClr>
                </a:solidFill>
                <a:latin typeface="Arial" panose="020B0604020202020204" pitchFamily="34" charset="0"/>
                <a:cs typeface="Arial" panose="020B0604020202020204" pitchFamily="34" charset="0"/>
                <a:sym typeface="Arial" charset="0"/>
              </a:rPr>
              <a:t>follow this link: </a:t>
            </a:r>
            <a:r>
              <a:rPr lang="en-US" sz="2000" dirty="0">
                <a:solidFill>
                  <a:schemeClr val="bg1">
                    <a:lumMod val="50000"/>
                  </a:schemeClr>
                </a:solidFill>
                <a:latin typeface="Arial" panose="020B0604020202020204" pitchFamily="34" charset="0"/>
                <a:cs typeface="Arial" panose="020B0604020202020204" pitchFamily="34" charset="0"/>
                <a:sym typeface="Arial" charset="0"/>
                <a:hlinkClick r:id="rId2"/>
              </a:rPr>
              <a:t>http://</a:t>
            </a:r>
            <a:r>
              <a:rPr lang="en-US" sz="2000" dirty="0" smtClean="0">
                <a:solidFill>
                  <a:schemeClr val="bg1">
                    <a:lumMod val="50000"/>
                  </a:schemeClr>
                </a:solidFill>
                <a:latin typeface="Arial" panose="020B0604020202020204" pitchFamily="34" charset="0"/>
                <a:cs typeface="Arial" panose="020B0604020202020204" pitchFamily="34" charset="0"/>
                <a:sym typeface="Arial" charset="0"/>
                <a:hlinkClick r:id="rId2"/>
              </a:rPr>
              <a:t>bit.ly/1QudxrX</a:t>
            </a:r>
            <a:r>
              <a:rPr lang="en-US" sz="2000" dirty="0" smtClean="0">
                <a:solidFill>
                  <a:schemeClr val="bg1">
                    <a:lumMod val="50000"/>
                  </a:schemeClr>
                </a:solidFill>
                <a:latin typeface="Arial" panose="020B0604020202020204" pitchFamily="34" charset="0"/>
                <a:cs typeface="Arial" panose="020B0604020202020204" pitchFamily="34" charset="0"/>
                <a:sym typeface="Arial" charset="0"/>
              </a:rPr>
              <a:t> </a:t>
            </a:r>
          </a:p>
          <a:p>
            <a:pPr marL="39688">
              <a:defRPr/>
            </a:pPr>
            <a:endParaRPr lang="en-US" sz="2000" dirty="0">
              <a:solidFill>
                <a:schemeClr val="bg1">
                  <a:lumMod val="50000"/>
                </a:schemeClr>
              </a:solidFill>
              <a:latin typeface="Arial" panose="020B0604020202020204" pitchFamily="34" charset="0"/>
              <a:cs typeface="Arial" panose="020B0604020202020204" pitchFamily="34" charset="0"/>
              <a:sym typeface="Arial" charset="0"/>
            </a:endParaRPr>
          </a:p>
          <a:p>
            <a:pPr marL="39688">
              <a:defRPr/>
            </a:pPr>
            <a:endParaRPr lang="en-US" sz="2000" dirty="0">
              <a:solidFill>
                <a:schemeClr val="bg1">
                  <a:lumMod val="50000"/>
                </a:schemeClr>
              </a:solidFill>
              <a:latin typeface="Arial" panose="020B0604020202020204" pitchFamily="34" charset="0"/>
              <a:cs typeface="Arial" panose="020B0604020202020204" pitchFamily="34" charset="0"/>
              <a:sym typeface="Arial" charset="0"/>
            </a:endParaRPr>
          </a:p>
        </p:txBody>
      </p:sp>
      <p:sp>
        <p:nvSpPr>
          <p:cNvPr id="4" name="TextBox 3"/>
          <p:cNvSpPr txBox="1"/>
          <p:nvPr/>
        </p:nvSpPr>
        <p:spPr>
          <a:xfrm>
            <a:off x="135083" y="1257161"/>
            <a:ext cx="8884226" cy="646331"/>
          </a:xfrm>
          <a:prstGeom prst="rect">
            <a:avLst/>
          </a:prstGeom>
          <a:noFill/>
        </p:spPr>
        <p:txBody>
          <a:bodyPr wrap="square" rtlCol="0">
            <a:spAutoFit/>
          </a:bodyPr>
          <a:lstStyle/>
          <a:p>
            <a:pPr algn="ctr"/>
            <a:r>
              <a:rPr lang="en-US" sz="3600" b="1" dirty="0" smtClean="0">
                <a:solidFill>
                  <a:schemeClr val="bg1">
                    <a:lumMod val="50000"/>
                  </a:schemeClr>
                </a:solidFill>
                <a:latin typeface="Times New Roman" pitchFamily="18" charset="0"/>
                <a:cs typeface="Times New Roman" pitchFamily="18" charset="0"/>
                <a:sym typeface="Times New Roman" pitchFamily="18" charset="0"/>
              </a:rPr>
              <a:t>HAR Has Your CFPB “Toolkit” </a:t>
            </a:r>
            <a:endParaRPr lang="en-US" sz="3600" dirty="0">
              <a:solidFill>
                <a:schemeClr val="bg1">
                  <a:lumMod val="50000"/>
                </a:schemeClr>
              </a:solidFill>
            </a:endParaRPr>
          </a:p>
        </p:txBody>
      </p:sp>
      <p:pic>
        <p:nvPicPr>
          <p:cNvPr id="5" name="Picture 4"/>
          <p:cNvPicPr>
            <a:picLocks noChangeAspect="1"/>
          </p:cNvPicPr>
          <p:nvPr/>
        </p:nvPicPr>
        <p:blipFill>
          <a:blip r:embed="rId3"/>
          <a:stretch>
            <a:fillRect/>
          </a:stretch>
        </p:blipFill>
        <p:spPr>
          <a:xfrm>
            <a:off x="4314622" y="4344515"/>
            <a:ext cx="3522518" cy="2268158"/>
          </a:xfrm>
          <a:prstGeom prst="rect">
            <a:avLst/>
          </a:prstGeom>
        </p:spPr>
      </p:pic>
      <p:pic>
        <p:nvPicPr>
          <p:cNvPr id="1026" name="Picture 2" descr="http://www.youtube.com/yt/brand/media/image/YouTube-logo-full_colo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749" y="5010210"/>
            <a:ext cx="2401761" cy="1494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6011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a:spLocks noChangeArrowheads="1"/>
          </p:cNvSpPr>
          <p:nvPr/>
        </p:nvSpPr>
        <p:spPr bwMode="auto">
          <a:xfrm>
            <a:off x="0" y="128588"/>
            <a:ext cx="9144000" cy="1095375"/>
          </a:xfrm>
          <a:prstGeom prst="roundRect">
            <a:avLst>
              <a:gd name="adj" fmla="val 16667"/>
            </a:avLst>
          </a:prstGeom>
          <a:solidFill>
            <a:srgbClr val="0A4897"/>
          </a:solidFill>
          <a:ln w="9525">
            <a:solidFill>
              <a:srgbClr val="4A7EBB"/>
            </a:solidFill>
            <a:round/>
            <a:headEnd/>
            <a:tailEnd/>
          </a:ln>
          <a:effectLst>
            <a:outerShdw blurRad="40000" dist="23000" dir="5400000" rotWithShape="0">
              <a:srgbClr val="808080">
                <a:alpha val="34999"/>
              </a:srgbClr>
            </a:outerShdw>
          </a:effec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endParaRPr lang="en-US" altLang="en-US" smtClean="0">
              <a:solidFill>
                <a:srgbClr val="FFFFFF"/>
              </a:solidFill>
            </a:endParaRPr>
          </a:p>
        </p:txBody>
      </p:sp>
      <p:sp>
        <p:nvSpPr>
          <p:cNvPr id="3075" name="Title 1"/>
          <p:cNvSpPr>
            <a:spLocks noGrp="1"/>
          </p:cNvSpPr>
          <p:nvPr>
            <p:ph type="ctrTitle"/>
          </p:nvPr>
        </p:nvSpPr>
        <p:spPr>
          <a:xfrm>
            <a:off x="954088" y="128588"/>
            <a:ext cx="7235825" cy="1095375"/>
          </a:xfrm>
        </p:spPr>
        <p:txBody>
          <a:bodyPr/>
          <a:lstStyle/>
          <a:p>
            <a:pPr eaLnBrk="1" hangingPunct="1"/>
            <a:r>
              <a:rPr lang="en-US" altLang="en-US" sz="4900" smtClean="0">
                <a:solidFill>
                  <a:schemeClr val="bg1"/>
                </a:solidFill>
                <a:latin typeface="Arial" panose="020B0604020202020204" pitchFamily="34" charset="0"/>
                <a:cs typeface="Arial" panose="020B0604020202020204" pitchFamily="34" charset="0"/>
              </a:rPr>
              <a:t>The EDGE</a:t>
            </a:r>
            <a:r>
              <a:rPr lang="en-US" altLang="en-US" sz="4000" smtClean="0">
                <a:solidFill>
                  <a:srgbClr val="595959"/>
                </a:solidFill>
                <a:latin typeface="Arial" panose="020B0604020202020204" pitchFamily="34" charset="0"/>
                <a:cs typeface="Arial" panose="020B0604020202020204" pitchFamily="34" charset="0"/>
              </a:rPr>
              <a:t/>
            </a:r>
            <a:br>
              <a:rPr lang="en-US" altLang="en-US" sz="4000" smtClean="0">
                <a:solidFill>
                  <a:srgbClr val="595959"/>
                </a:solidFill>
                <a:latin typeface="Arial" panose="020B0604020202020204" pitchFamily="34" charset="0"/>
                <a:cs typeface="Arial" panose="020B0604020202020204" pitchFamily="34" charset="0"/>
              </a:rPr>
            </a:br>
            <a:r>
              <a:rPr lang="en-US" altLang="en-US" sz="1600" smtClean="0">
                <a:solidFill>
                  <a:schemeClr val="bg1"/>
                </a:solidFill>
                <a:latin typeface="Arial" panose="020B0604020202020204" pitchFamily="34" charset="0"/>
                <a:cs typeface="Arial" panose="020B0604020202020204" pitchFamily="34" charset="0"/>
              </a:rPr>
              <a:t>Information and news that gives you an edge in the real estate business</a:t>
            </a:r>
          </a:p>
        </p:txBody>
      </p:sp>
      <p:sp>
        <p:nvSpPr>
          <p:cNvPr id="3076" name="Rectangle 2"/>
          <p:cNvSpPr>
            <a:spLocks noChangeArrowheads="1"/>
          </p:cNvSpPr>
          <p:nvPr/>
        </p:nvSpPr>
        <p:spPr bwMode="auto">
          <a:xfrm>
            <a:off x="432014" y="1760104"/>
            <a:ext cx="8279971" cy="541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9688">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25438" indent="-285750" fontAlgn="base"/>
            <a:r>
              <a:rPr lang="en-US" sz="1800" dirty="0" smtClean="0">
                <a:solidFill>
                  <a:schemeClr val="bg1">
                    <a:lumMod val="50000"/>
                  </a:schemeClr>
                </a:solidFill>
                <a:latin typeface="Arial" panose="020B0604020202020204" pitchFamily="34" charset="0"/>
                <a:cs typeface="Arial" panose="020B0604020202020204" pitchFamily="34" charset="0"/>
              </a:rPr>
              <a:t>Newly released federal data puts Texas at the top of the list of hottest destinations for American migrants.</a:t>
            </a:r>
          </a:p>
          <a:p>
            <a:pPr marL="325438" indent="-285750" fontAlgn="base"/>
            <a:r>
              <a:rPr lang="en-US" sz="1800" dirty="0" smtClean="0">
                <a:solidFill>
                  <a:schemeClr val="bg1">
                    <a:lumMod val="50000"/>
                  </a:schemeClr>
                </a:solidFill>
                <a:latin typeface="Arial" panose="020B0604020202020204" pitchFamily="34" charset="0"/>
                <a:cs typeface="Arial" panose="020B0604020202020204" pitchFamily="34" charset="0"/>
              </a:rPr>
              <a:t>Texas added </a:t>
            </a:r>
            <a:r>
              <a:rPr lang="en-US" sz="1800" dirty="0">
                <a:solidFill>
                  <a:schemeClr val="bg1">
                    <a:lumMod val="50000"/>
                  </a:schemeClr>
                </a:solidFill>
                <a:latin typeface="Arial" panose="020B0604020202020204" pitchFamily="34" charset="0"/>
                <a:cs typeface="Arial" panose="020B0604020202020204" pitchFamily="34" charset="0"/>
              </a:rPr>
              <a:t>72,243 households from other states in 2013, according IRS figures analyzed by Austin-based data firm Headlight Data. Florida came in second with just 28,006 new households</a:t>
            </a:r>
            <a:r>
              <a:rPr lang="en-US" sz="1800" dirty="0" smtClean="0">
                <a:solidFill>
                  <a:schemeClr val="bg1">
                    <a:lumMod val="50000"/>
                  </a:schemeClr>
                </a:solidFill>
                <a:latin typeface="Arial" panose="020B0604020202020204" pitchFamily="34" charset="0"/>
                <a:cs typeface="Arial" panose="020B0604020202020204" pitchFamily="34" charset="0"/>
              </a:rPr>
              <a:t>.</a:t>
            </a:r>
          </a:p>
          <a:p>
            <a:pPr marL="325438" indent="-285750" fontAlgn="base"/>
            <a:r>
              <a:rPr lang="en-US" sz="1800" dirty="0" smtClean="0">
                <a:solidFill>
                  <a:schemeClr val="bg1">
                    <a:lumMod val="50000"/>
                  </a:schemeClr>
                </a:solidFill>
                <a:latin typeface="Arial" panose="020B0604020202020204" pitchFamily="34" charset="0"/>
                <a:cs typeface="Arial" panose="020B0604020202020204" pitchFamily="34" charset="0"/>
              </a:rPr>
              <a:t>Headlight </a:t>
            </a:r>
            <a:r>
              <a:rPr lang="en-US" sz="1800" dirty="0">
                <a:solidFill>
                  <a:schemeClr val="bg1">
                    <a:lumMod val="50000"/>
                  </a:schemeClr>
                </a:solidFill>
                <a:latin typeface="Arial" panose="020B0604020202020204" pitchFamily="34" charset="0"/>
                <a:cs typeface="Arial" panose="020B0604020202020204" pitchFamily="34" charset="0"/>
              </a:rPr>
              <a:t>Data president Chris </a:t>
            </a:r>
            <a:r>
              <a:rPr lang="en-US" sz="1800" dirty="0" smtClean="0">
                <a:solidFill>
                  <a:schemeClr val="bg1">
                    <a:lumMod val="50000"/>
                  </a:schemeClr>
                </a:solidFill>
                <a:latin typeface="Arial" panose="020B0604020202020204" pitchFamily="34" charset="0"/>
                <a:cs typeface="Arial" panose="020B0604020202020204" pitchFamily="34" charset="0"/>
              </a:rPr>
              <a:t>Engle</a:t>
            </a:r>
            <a:r>
              <a:rPr lang="en-US" sz="1800" dirty="0">
                <a:solidFill>
                  <a:schemeClr val="bg1">
                    <a:lumMod val="50000"/>
                  </a:schemeClr>
                </a:solidFill>
                <a:latin typeface="Arial" panose="020B0604020202020204" pitchFamily="34" charset="0"/>
                <a:cs typeface="Arial" panose="020B0604020202020204" pitchFamily="34" charset="0"/>
              </a:rPr>
              <a:t> </a:t>
            </a:r>
            <a:r>
              <a:rPr lang="en-US" sz="1800" dirty="0" smtClean="0">
                <a:solidFill>
                  <a:schemeClr val="bg1">
                    <a:lumMod val="50000"/>
                  </a:schemeClr>
                </a:solidFill>
                <a:latin typeface="Arial" panose="020B0604020202020204" pitchFamily="34" charset="0"/>
                <a:cs typeface="Arial" panose="020B0604020202020204" pitchFamily="34" charset="0"/>
              </a:rPr>
              <a:t>says </a:t>
            </a:r>
            <a:r>
              <a:rPr lang="en-US" sz="1800" dirty="0">
                <a:solidFill>
                  <a:schemeClr val="bg1">
                    <a:lumMod val="50000"/>
                  </a:schemeClr>
                </a:solidFill>
                <a:latin typeface="Arial" panose="020B0604020202020204" pitchFamily="34" charset="0"/>
                <a:cs typeface="Arial" panose="020B0604020202020204" pitchFamily="34" charset="0"/>
              </a:rPr>
              <a:t>Texas continues to be </a:t>
            </a:r>
            <a:r>
              <a:rPr lang="en-US" sz="1800" dirty="0" smtClean="0">
                <a:solidFill>
                  <a:schemeClr val="bg1">
                    <a:lumMod val="50000"/>
                  </a:schemeClr>
                </a:solidFill>
                <a:latin typeface="Arial" panose="020B0604020202020204" pitchFamily="34" charset="0"/>
                <a:cs typeface="Arial" panose="020B0604020202020204" pitchFamily="34" charset="0"/>
              </a:rPr>
              <a:t>the No. 1 U.S. destination because of jobs </a:t>
            </a:r>
            <a:r>
              <a:rPr lang="en-US" sz="1800" dirty="0">
                <a:solidFill>
                  <a:schemeClr val="bg1">
                    <a:lumMod val="50000"/>
                  </a:schemeClr>
                </a:solidFill>
                <a:latin typeface="Arial" panose="020B0604020202020204" pitchFamily="34" charset="0"/>
                <a:cs typeface="Arial" panose="020B0604020202020204" pitchFamily="34" charset="0"/>
              </a:rPr>
              <a:t>and </a:t>
            </a:r>
            <a:r>
              <a:rPr lang="en-US" sz="1800" dirty="0" smtClean="0">
                <a:solidFill>
                  <a:schemeClr val="bg1">
                    <a:lumMod val="50000"/>
                  </a:schemeClr>
                </a:solidFill>
                <a:latin typeface="Arial" panose="020B0604020202020204" pitchFamily="34" charset="0"/>
                <a:cs typeface="Arial" panose="020B0604020202020204" pitchFamily="34" charset="0"/>
              </a:rPr>
              <a:t>a </a:t>
            </a:r>
            <a:r>
              <a:rPr lang="en-US" sz="1800" dirty="0">
                <a:solidFill>
                  <a:schemeClr val="bg1">
                    <a:lumMod val="50000"/>
                  </a:schemeClr>
                </a:solidFill>
                <a:latin typeface="Arial" panose="020B0604020202020204" pitchFamily="34" charset="0"/>
                <a:cs typeface="Arial" panose="020B0604020202020204" pitchFamily="34" charset="0"/>
              </a:rPr>
              <a:t>great quality of </a:t>
            </a:r>
            <a:r>
              <a:rPr lang="en-US" sz="1800" dirty="0" smtClean="0">
                <a:solidFill>
                  <a:schemeClr val="bg1">
                    <a:lumMod val="50000"/>
                  </a:schemeClr>
                </a:solidFill>
                <a:latin typeface="Arial" panose="020B0604020202020204" pitchFamily="34" charset="0"/>
                <a:cs typeface="Arial" panose="020B0604020202020204" pitchFamily="34" charset="0"/>
              </a:rPr>
              <a:t>life.</a:t>
            </a:r>
          </a:p>
          <a:p>
            <a:pPr marL="325438" indent="-285750" fontAlgn="base"/>
            <a:r>
              <a:rPr lang="en-US" sz="1800" dirty="0" smtClean="0">
                <a:solidFill>
                  <a:schemeClr val="bg1">
                    <a:lumMod val="50000"/>
                  </a:schemeClr>
                </a:solidFill>
                <a:latin typeface="Arial" panose="020B0604020202020204" pitchFamily="34" charset="0"/>
                <a:cs typeface="Arial" panose="020B0604020202020204" pitchFamily="34" charset="0"/>
              </a:rPr>
              <a:t>The </a:t>
            </a:r>
            <a:r>
              <a:rPr lang="en-US" sz="1800" dirty="0">
                <a:solidFill>
                  <a:schemeClr val="bg1">
                    <a:lumMod val="50000"/>
                  </a:schemeClr>
                </a:solidFill>
                <a:latin typeface="Arial" panose="020B0604020202020204" pitchFamily="34" charset="0"/>
                <a:cs typeface="Arial" panose="020B0604020202020204" pitchFamily="34" charset="0"/>
              </a:rPr>
              <a:t>new numbers mesh with predictions by the state demographer, who has estimated that the Texas population will double to more than 54 million by 2050. </a:t>
            </a:r>
            <a:endParaRPr lang="en-US" sz="1800" dirty="0" smtClean="0">
              <a:solidFill>
                <a:schemeClr val="bg1">
                  <a:lumMod val="50000"/>
                </a:schemeClr>
              </a:solidFill>
              <a:latin typeface="Arial" panose="020B0604020202020204" pitchFamily="34" charset="0"/>
              <a:cs typeface="Arial" panose="020B0604020202020204" pitchFamily="34" charset="0"/>
            </a:endParaRPr>
          </a:p>
          <a:p>
            <a:pPr marL="325438" indent="-285750" fontAlgn="base"/>
            <a:r>
              <a:rPr lang="en-US" sz="1800" dirty="0" smtClean="0">
                <a:solidFill>
                  <a:schemeClr val="bg1">
                    <a:lumMod val="50000"/>
                  </a:schemeClr>
                </a:solidFill>
                <a:latin typeface="Arial" panose="020B0604020202020204" pitchFamily="34" charset="0"/>
                <a:cs typeface="Arial" panose="020B0604020202020204" pitchFamily="34" charset="0"/>
              </a:rPr>
              <a:t>People </a:t>
            </a:r>
            <a:r>
              <a:rPr lang="en-US" sz="1800" dirty="0">
                <a:solidFill>
                  <a:schemeClr val="bg1">
                    <a:lumMod val="50000"/>
                  </a:schemeClr>
                </a:solidFill>
                <a:latin typeface="Arial" panose="020B0604020202020204" pitchFamily="34" charset="0"/>
                <a:cs typeface="Arial" panose="020B0604020202020204" pitchFamily="34" charset="0"/>
              </a:rPr>
              <a:t>come for jobs, split between high-paying energy, health care and technology sectors and lower-paying wages in construction and service industry jobs, </a:t>
            </a:r>
            <a:r>
              <a:rPr lang="en-US" sz="1800" dirty="0" smtClean="0">
                <a:solidFill>
                  <a:schemeClr val="bg1">
                    <a:lumMod val="50000"/>
                  </a:schemeClr>
                </a:solidFill>
                <a:latin typeface="Arial" panose="020B0604020202020204" pitchFamily="34" charset="0"/>
                <a:cs typeface="Arial" panose="020B0604020202020204" pitchFamily="34" charset="0"/>
              </a:rPr>
              <a:t>according to Rice University’s Dr. Steven </a:t>
            </a:r>
            <a:r>
              <a:rPr lang="en-US" sz="1800" dirty="0" err="1" smtClean="0">
                <a:solidFill>
                  <a:schemeClr val="bg1">
                    <a:lumMod val="50000"/>
                  </a:schemeClr>
                </a:solidFill>
                <a:latin typeface="Arial" panose="020B0604020202020204" pitchFamily="34" charset="0"/>
                <a:cs typeface="Arial" panose="020B0604020202020204" pitchFamily="34" charset="0"/>
              </a:rPr>
              <a:t>Klineberg</a:t>
            </a:r>
            <a:r>
              <a:rPr lang="en-US" sz="1800" dirty="0" smtClean="0">
                <a:solidFill>
                  <a:schemeClr val="bg1">
                    <a:lumMod val="50000"/>
                  </a:schemeClr>
                </a:solidFill>
                <a:latin typeface="Arial" panose="020B0604020202020204" pitchFamily="34" charset="0"/>
                <a:cs typeface="Arial" panose="020B0604020202020204" pitchFamily="34" charset="0"/>
              </a:rPr>
              <a:t>.</a:t>
            </a:r>
          </a:p>
          <a:p>
            <a:pPr marL="325438" indent="-285750" fontAlgn="base"/>
            <a:r>
              <a:rPr lang="en-US" sz="1800" dirty="0" smtClean="0">
                <a:solidFill>
                  <a:schemeClr val="bg1">
                    <a:lumMod val="50000"/>
                  </a:schemeClr>
                </a:solidFill>
                <a:latin typeface="Arial" panose="020B0604020202020204" pitchFamily="34" charset="0"/>
                <a:cs typeface="Arial" panose="020B0604020202020204" pitchFamily="34" charset="0"/>
              </a:rPr>
              <a:t>Harris </a:t>
            </a:r>
            <a:r>
              <a:rPr lang="en-US" sz="1800" dirty="0">
                <a:solidFill>
                  <a:schemeClr val="bg1">
                    <a:lumMod val="50000"/>
                  </a:schemeClr>
                </a:solidFill>
                <a:latin typeface="Arial" panose="020B0604020202020204" pitchFamily="34" charset="0"/>
                <a:cs typeface="Arial" panose="020B0604020202020204" pitchFamily="34" charset="0"/>
              </a:rPr>
              <a:t>County added 8,900 new households through domestic migration in </a:t>
            </a:r>
            <a:r>
              <a:rPr lang="en-US" sz="1800" dirty="0" smtClean="0">
                <a:solidFill>
                  <a:schemeClr val="bg1">
                    <a:lumMod val="50000"/>
                  </a:schemeClr>
                </a:solidFill>
                <a:latin typeface="Arial" panose="020B0604020202020204" pitchFamily="34" charset="0"/>
                <a:cs typeface="Arial" panose="020B0604020202020204" pitchFamily="34" charset="0"/>
              </a:rPr>
              <a:t>2013, the </a:t>
            </a:r>
            <a:r>
              <a:rPr lang="en-US" sz="1800" dirty="0">
                <a:solidFill>
                  <a:schemeClr val="bg1">
                    <a:lumMod val="50000"/>
                  </a:schemeClr>
                </a:solidFill>
                <a:latin typeface="Arial" panose="020B0604020202020204" pitchFamily="34" charset="0"/>
                <a:cs typeface="Arial" panose="020B0604020202020204" pitchFamily="34" charset="0"/>
              </a:rPr>
              <a:t>second largest number of any county in Texas</a:t>
            </a:r>
            <a:r>
              <a:rPr lang="en-US" sz="1800" dirty="0" smtClean="0">
                <a:solidFill>
                  <a:schemeClr val="bg1">
                    <a:lumMod val="50000"/>
                  </a:schemeClr>
                </a:solidFill>
                <a:latin typeface="Arial" panose="020B0604020202020204" pitchFamily="34" charset="0"/>
                <a:cs typeface="Arial" panose="020B0604020202020204" pitchFamily="34" charset="0"/>
              </a:rPr>
              <a:t>.</a:t>
            </a:r>
          </a:p>
          <a:p>
            <a:pPr marL="325438" indent="-285750" fontAlgn="base"/>
            <a:r>
              <a:rPr lang="en-US" sz="1800" dirty="0">
                <a:solidFill>
                  <a:schemeClr val="bg1">
                    <a:lumMod val="50000"/>
                  </a:schemeClr>
                </a:solidFill>
                <a:latin typeface="Arial" panose="020B0604020202020204" pitchFamily="34" charset="0"/>
                <a:cs typeface="Arial" panose="020B0604020202020204" pitchFamily="34" charset="0"/>
              </a:rPr>
              <a:t>Travis County, seated in Austin, saw the largest influx of domestic migration with 26,000 new households in 2013.</a:t>
            </a:r>
          </a:p>
          <a:p>
            <a:pPr eaLnBrk="1" hangingPunct="1">
              <a:spcBef>
                <a:spcPct val="0"/>
              </a:spcBef>
              <a:buFontTx/>
              <a:buNone/>
              <a:defRPr/>
            </a:pPr>
            <a:endParaRPr lang="en-US" altLang="en-US" sz="1800" dirty="0" smtClean="0">
              <a:solidFill>
                <a:schemeClr val="bg1">
                  <a:lumMod val="50000"/>
                </a:schemeClr>
              </a:solidFill>
              <a:latin typeface="Arial" panose="020B0604020202020204" pitchFamily="34" charset="0"/>
              <a:cs typeface="Arial" panose="020B0604020202020204" pitchFamily="34" charset="0"/>
              <a:sym typeface="Arial" panose="020B0604020202020204" pitchFamily="34" charset="0"/>
            </a:endParaRPr>
          </a:p>
        </p:txBody>
      </p:sp>
      <p:sp>
        <p:nvSpPr>
          <p:cNvPr id="4" name="TextBox 3"/>
          <p:cNvSpPr txBox="1"/>
          <p:nvPr/>
        </p:nvSpPr>
        <p:spPr>
          <a:xfrm>
            <a:off x="130174" y="1223963"/>
            <a:ext cx="8883650" cy="646113"/>
          </a:xfrm>
          <a:prstGeom prst="rect">
            <a:avLst/>
          </a:prstGeom>
          <a:noFill/>
        </p:spPr>
        <p:txBody>
          <a:bodyPr>
            <a:spAutoFit/>
          </a:bodyPr>
          <a:lstStyle/>
          <a:p>
            <a:pPr algn="ctr" eaLnBrk="1" fontAlgn="auto" hangingPunct="1">
              <a:spcBef>
                <a:spcPts val="0"/>
              </a:spcBef>
              <a:spcAft>
                <a:spcPts val="0"/>
              </a:spcAft>
              <a:defRPr/>
            </a:pPr>
            <a:r>
              <a:rPr lang="en-US" sz="3600" b="1" dirty="0" smtClean="0">
                <a:solidFill>
                  <a:schemeClr val="bg1">
                    <a:lumMod val="50000"/>
                  </a:schemeClr>
                </a:solidFill>
                <a:latin typeface="Times New Roman" pitchFamily="18" charset="0"/>
                <a:cs typeface="Times New Roman" pitchFamily="18" charset="0"/>
                <a:sym typeface="Times New Roman" pitchFamily="18" charset="0"/>
              </a:rPr>
              <a:t>Texas Still a Hot Destination</a:t>
            </a:r>
            <a:endParaRPr lang="en-US" sz="3600" dirty="0">
              <a:solidFill>
                <a:schemeClr val="bg1">
                  <a:lumMod val="50000"/>
                </a:schemeClr>
              </a:solidFill>
              <a:latin typeface="+mn-lt"/>
            </a:endParaRPr>
          </a:p>
        </p:txBody>
      </p:sp>
    </p:spTree>
    <p:extLst>
      <p:ext uri="{BB962C8B-B14F-4D97-AF65-F5344CB8AC3E}">
        <p14:creationId xmlns:p14="http://schemas.microsoft.com/office/powerpoint/2010/main" val="2257159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0" y="128097"/>
            <a:ext cx="9144000" cy="1095254"/>
          </a:xfrm>
          <a:prstGeom prst="roundRect">
            <a:avLst/>
          </a:prstGeom>
          <a:solidFill>
            <a:srgbClr val="0A489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53998" y="128097"/>
            <a:ext cx="7236005" cy="1095254"/>
          </a:xfrm>
        </p:spPr>
        <p:txBody>
          <a:bodyPr>
            <a:normAutofit fontScale="90000"/>
          </a:bodyPr>
          <a:lstStyle/>
          <a:p>
            <a:r>
              <a:rPr lang="en-US" sz="5400" dirty="0" smtClean="0">
                <a:solidFill>
                  <a:schemeClr val="bg1"/>
                </a:solidFill>
                <a:latin typeface="Arial"/>
                <a:cs typeface="Arial"/>
              </a:rPr>
              <a:t>The EDGE</a:t>
            </a:r>
            <a:r>
              <a:rPr lang="en-US" dirty="0" smtClean="0">
                <a:solidFill>
                  <a:schemeClr val="tx1">
                    <a:lumMod val="65000"/>
                    <a:lumOff val="35000"/>
                  </a:schemeClr>
                </a:solidFill>
                <a:latin typeface="Arial"/>
                <a:cs typeface="Arial"/>
              </a:rPr>
              <a:t/>
            </a:r>
            <a:br>
              <a:rPr lang="en-US" dirty="0" smtClean="0">
                <a:solidFill>
                  <a:schemeClr val="tx1">
                    <a:lumMod val="65000"/>
                    <a:lumOff val="35000"/>
                  </a:schemeClr>
                </a:solidFill>
                <a:latin typeface="Arial"/>
                <a:cs typeface="Arial"/>
              </a:rPr>
            </a:br>
            <a:r>
              <a:rPr lang="en-US" sz="1800" dirty="0" smtClean="0">
                <a:solidFill>
                  <a:schemeClr val="bg1"/>
                </a:solidFill>
                <a:latin typeface="Arial"/>
                <a:cs typeface="Arial"/>
              </a:rPr>
              <a:t>Information and news that gives you an edge in the real estate business</a:t>
            </a:r>
            <a:endParaRPr lang="en-US" sz="1800" dirty="0">
              <a:solidFill>
                <a:schemeClr val="bg1"/>
              </a:solidFill>
              <a:latin typeface="Arial"/>
              <a:cs typeface="Arial"/>
            </a:endParaRPr>
          </a:p>
        </p:txBody>
      </p:sp>
      <p:sp>
        <p:nvSpPr>
          <p:cNvPr id="3" name="Rectangle 2"/>
          <p:cNvSpPr/>
          <p:nvPr/>
        </p:nvSpPr>
        <p:spPr>
          <a:xfrm>
            <a:off x="346835" y="1950470"/>
            <a:ext cx="8144505" cy="4832092"/>
          </a:xfrm>
          <a:prstGeom prst="rect">
            <a:avLst/>
          </a:prstGeom>
        </p:spPr>
        <p:txBody>
          <a:bodyPr wrap="square">
            <a:spAutoFit/>
          </a:bodyPr>
          <a:lstStyle/>
          <a:p>
            <a:pPr>
              <a:buFont typeface="Arial" panose="020B0604020202020204" pitchFamily="34" charset="0"/>
              <a:buNone/>
            </a:pPr>
            <a:r>
              <a:rPr lang="en-US" dirty="0">
                <a:solidFill>
                  <a:schemeClr val="bg1">
                    <a:lumMod val="50000"/>
                  </a:schemeClr>
                </a:solidFill>
                <a:latin typeface="Arial" panose="020B0604020202020204" pitchFamily="34" charset="0"/>
                <a:cs typeface="Arial" panose="020B0604020202020204" pitchFamily="34" charset="0"/>
              </a:rPr>
              <a:t>With home prices steadily rising in year-over-year comparisons, houses are becoming less affordable for buyers – but not less desirable. Thanks in part to the improving job market, there has been more demand from both buyers and renters. Mimicking this, housing starts have climbed nicely in the past year, and recent studies indicate the percentages of housing starts will remain strong in the coming </a:t>
            </a:r>
            <a:r>
              <a:rPr lang="en-US" dirty="0" smtClean="0">
                <a:solidFill>
                  <a:schemeClr val="bg1">
                    <a:lumMod val="50000"/>
                  </a:schemeClr>
                </a:solidFill>
                <a:latin typeface="Arial" panose="020B0604020202020204" pitchFamily="34" charset="0"/>
                <a:cs typeface="Arial" panose="020B0604020202020204" pitchFamily="34" charset="0"/>
              </a:rPr>
              <a:t>months.</a:t>
            </a:r>
            <a:endParaRPr lang="en-US" altLang="en-US" dirty="0" smtClean="0">
              <a:solidFill>
                <a:schemeClr val="bg1">
                  <a:lumMod val="50000"/>
                </a:schemeClr>
              </a:solidFill>
              <a:latin typeface="Arial" panose="020B0604020202020204" pitchFamily="34" charset="0"/>
              <a:cs typeface="Arial" panose="020B0604020202020204" pitchFamily="34" charset="0"/>
            </a:endParaRPr>
          </a:p>
          <a:p>
            <a:pPr>
              <a:buFont typeface="Arial" panose="020B0604020202020204" pitchFamily="34" charset="0"/>
              <a:buNone/>
            </a:pPr>
            <a:endParaRPr lang="en-US" altLang="en-US" dirty="0" smtClean="0">
              <a:solidFill>
                <a:schemeClr val="bg1">
                  <a:lumMod val="50000"/>
                </a:schemeClr>
              </a:solidFill>
              <a:latin typeface="Arial" panose="020B0604020202020204" pitchFamily="34" charset="0"/>
              <a:cs typeface="Arial" panose="020B0604020202020204" pitchFamily="34" charset="0"/>
            </a:endParaRPr>
          </a:p>
          <a:p>
            <a:pPr>
              <a:buFont typeface="Arial" panose="020B0604020202020204" pitchFamily="34" charset="0"/>
              <a:buNone/>
            </a:pPr>
            <a:endParaRPr lang="en-US" altLang="en-US" dirty="0">
              <a:solidFill>
                <a:schemeClr val="bg1">
                  <a:lumMod val="50000"/>
                </a:schemeClr>
              </a:solidFill>
              <a:latin typeface="Arial" panose="020B0604020202020204" pitchFamily="34" charset="0"/>
              <a:cs typeface="Arial" panose="020B0604020202020204" pitchFamily="34" charset="0"/>
            </a:endParaRPr>
          </a:p>
          <a:p>
            <a:pPr>
              <a:buFont typeface="Arial" panose="020B0604020202020204" pitchFamily="34" charset="0"/>
              <a:buNone/>
            </a:pPr>
            <a:endParaRPr lang="en-US" altLang="en-US" dirty="0" smtClean="0">
              <a:solidFill>
                <a:srgbClr val="0000FF"/>
              </a:solidFill>
              <a:latin typeface="Arial" panose="020B0604020202020204" pitchFamily="34" charset="0"/>
              <a:cs typeface="Arial" panose="020B0604020202020204" pitchFamily="34" charset="0"/>
            </a:endParaRPr>
          </a:p>
          <a:p>
            <a:pPr>
              <a:buFont typeface="Arial" panose="020B0604020202020204" pitchFamily="34" charset="0"/>
              <a:buNone/>
            </a:pPr>
            <a:endParaRPr lang="en-US" altLang="en-US" dirty="0">
              <a:solidFill>
                <a:srgbClr val="0000FF"/>
              </a:solidFill>
              <a:latin typeface="Arial" panose="020B0604020202020204" pitchFamily="34" charset="0"/>
              <a:cs typeface="Arial" panose="020B0604020202020204" pitchFamily="34" charset="0"/>
            </a:endParaRPr>
          </a:p>
          <a:p>
            <a:pPr>
              <a:buFont typeface="Arial" panose="020B0604020202020204" pitchFamily="34" charset="0"/>
              <a:buNone/>
            </a:pPr>
            <a:endParaRPr lang="en-US" altLang="en-US" dirty="0" smtClean="0">
              <a:solidFill>
                <a:srgbClr val="0000FF"/>
              </a:solidFill>
              <a:latin typeface="Arial" panose="020B0604020202020204" pitchFamily="34" charset="0"/>
              <a:cs typeface="Arial" panose="020B0604020202020204" pitchFamily="34" charset="0"/>
            </a:endParaRPr>
          </a:p>
          <a:p>
            <a:pPr>
              <a:buFont typeface="Arial" panose="020B0604020202020204" pitchFamily="34" charset="0"/>
              <a:buNone/>
            </a:pPr>
            <a:endParaRPr lang="en-US" altLang="en-US" dirty="0" smtClean="0">
              <a:solidFill>
                <a:srgbClr val="0000FF"/>
              </a:solidFill>
              <a:latin typeface="Arial" panose="020B0604020202020204" pitchFamily="34" charset="0"/>
              <a:cs typeface="Arial" panose="020B0604020202020204" pitchFamily="34" charset="0"/>
            </a:endParaRPr>
          </a:p>
          <a:p>
            <a:pPr>
              <a:buFont typeface="Arial" panose="020B0604020202020204" pitchFamily="34" charset="0"/>
              <a:buNone/>
            </a:pPr>
            <a:endParaRPr lang="en-US" altLang="en-US" sz="800" dirty="0">
              <a:solidFill>
                <a:srgbClr val="0000FF"/>
              </a:solidFill>
              <a:latin typeface="Arial" panose="020B0604020202020204" pitchFamily="34" charset="0"/>
              <a:cs typeface="Arial" panose="020B0604020202020204" pitchFamily="34" charset="0"/>
            </a:endParaRPr>
          </a:p>
          <a:p>
            <a:pPr algn="ctr">
              <a:spcBef>
                <a:spcPct val="0"/>
              </a:spcBef>
            </a:pPr>
            <a:endParaRPr lang="en-US" altLang="en-US" sz="1200" dirty="0">
              <a:solidFill>
                <a:srgbClr val="0000FF"/>
              </a:solidFill>
              <a:latin typeface="Arial" panose="020B0604020202020204" pitchFamily="34" charset="0"/>
              <a:cs typeface="Arial" panose="020B0604020202020204" pitchFamily="34" charset="0"/>
            </a:endParaRPr>
          </a:p>
          <a:p>
            <a:pPr algn="ctr">
              <a:spcBef>
                <a:spcPct val="0"/>
              </a:spcBef>
            </a:pPr>
            <a:r>
              <a:rPr lang="en-US" altLang="en-US" dirty="0">
                <a:solidFill>
                  <a:schemeClr val="bg1">
                    <a:lumMod val="50000"/>
                  </a:schemeClr>
                </a:solidFill>
                <a:latin typeface="Arial" panose="020B0604020202020204" pitchFamily="34" charset="0"/>
                <a:cs typeface="Arial" panose="020B0604020202020204" pitchFamily="34" charset="0"/>
              </a:rPr>
              <a:t>In the Houston region, for the week </a:t>
            </a:r>
            <a:r>
              <a:rPr lang="en-US" altLang="en-US" dirty="0" smtClean="0">
                <a:solidFill>
                  <a:schemeClr val="bg1">
                    <a:lumMod val="50000"/>
                  </a:schemeClr>
                </a:solidFill>
                <a:latin typeface="Arial" panose="020B0604020202020204" pitchFamily="34" charset="0"/>
                <a:cs typeface="Arial" panose="020B0604020202020204" pitchFamily="34" charset="0"/>
              </a:rPr>
              <a:t>ending September 13:</a:t>
            </a:r>
            <a:endParaRPr lang="en-US" altLang="en-US" dirty="0">
              <a:solidFill>
                <a:schemeClr val="bg1">
                  <a:lumMod val="50000"/>
                </a:schemeClr>
              </a:solidFill>
              <a:latin typeface="Arial" panose="020B0604020202020204" pitchFamily="34" charset="0"/>
              <a:cs typeface="Arial" panose="020B0604020202020204" pitchFamily="34" charset="0"/>
            </a:endParaRPr>
          </a:p>
          <a:p>
            <a:pPr algn="ctr">
              <a:spcBef>
                <a:spcPct val="0"/>
              </a:spcBef>
            </a:pPr>
            <a:r>
              <a:rPr lang="en-US" altLang="en-US" dirty="0">
                <a:solidFill>
                  <a:schemeClr val="bg1">
                    <a:lumMod val="50000"/>
                  </a:schemeClr>
                </a:solidFill>
                <a:latin typeface="Arial" panose="020B0604020202020204" pitchFamily="34" charset="0"/>
                <a:cs typeface="Arial" panose="020B0604020202020204" pitchFamily="34" charset="0"/>
              </a:rPr>
              <a:t> • New Listings </a:t>
            </a:r>
            <a:r>
              <a:rPr lang="en-US" altLang="en-US" dirty="0" smtClean="0">
                <a:solidFill>
                  <a:schemeClr val="bg1">
                    <a:lumMod val="50000"/>
                  </a:schemeClr>
                </a:solidFill>
                <a:latin typeface="Arial" panose="020B0604020202020204" pitchFamily="34" charset="0"/>
                <a:cs typeface="Arial" panose="020B0604020202020204" pitchFamily="34" charset="0"/>
              </a:rPr>
              <a:t>increased 3.9% </a:t>
            </a:r>
            <a:r>
              <a:rPr lang="en-US" altLang="en-US" dirty="0">
                <a:solidFill>
                  <a:schemeClr val="bg1">
                    <a:lumMod val="50000"/>
                  </a:schemeClr>
                </a:solidFill>
                <a:latin typeface="Arial" panose="020B0604020202020204" pitchFamily="34" charset="0"/>
                <a:cs typeface="Arial" panose="020B0604020202020204" pitchFamily="34" charset="0"/>
              </a:rPr>
              <a:t>to </a:t>
            </a:r>
            <a:r>
              <a:rPr lang="en-US" altLang="en-US" dirty="0" smtClean="0">
                <a:solidFill>
                  <a:schemeClr val="bg1">
                    <a:lumMod val="50000"/>
                  </a:schemeClr>
                </a:solidFill>
                <a:latin typeface="Arial" panose="020B0604020202020204" pitchFamily="34" charset="0"/>
                <a:cs typeface="Arial" panose="020B0604020202020204" pitchFamily="34" charset="0"/>
              </a:rPr>
              <a:t>2,280</a:t>
            </a:r>
            <a:endParaRPr lang="en-US" altLang="en-US" dirty="0">
              <a:solidFill>
                <a:schemeClr val="bg1">
                  <a:lumMod val="50000"/>
                </a:schemeClr>
              </a:solidFill>
              <a:latin typeface="Arial" panose="020B0604020202020204" pitchFamily="34" charset="0"/>
              <a:cs typeface="Arial" panose="020B0604020202020204" pitchFamily="34" charset="0"/>
            </a:endParaRPr>
          </a:p>
          <a:p>
            <a:pPr algn="ctr">
              <a:spcBef>
                <a:spcPct val="0"/>
              </a:spcBef>
            </a:pPr>
            <a:r>
              <a:rPr lang="en-US" altLang="en-US" dirty="0">
                <a:solidFill>
                  <a:schemeClr val="bg1">
                    <a:lumMod val="50000"/>
                  </a:schemeClr>
                </a:solidFill>
                <a:latin typeface="Arial" panose="020B0604020202020204" pitchFamily="34" charset="0"/>
                <a:cs typeface="Arial" panose="020B0604020202020204" pitchFamily="34" charset="0"/>
              </a:rPr>
              <a:t>• Pending Sales increased </a:t>
            </a:r>
            <a:r>
              <a:rPr lang="en-US" altLang="en-US" dirty="0" smtClean="0">
                <a:solidFill>
                  <a:schemeClr val="bg1">
                    <a:lumMod val="50000"/>
                  </a:schemeClr>
                </a:solidFill>
                <a:latin typeface="Arial" panose="020B0604020202020204" pitchFamily="34" charset="0"/>
                <a:cs typeface="Arial" panose="020B0604020202020204" pitchFamily="34" charset="0"/>
              </a:rPr>
              <a:t>8.5% </a:t>
            </a:r>
            <a:r>
              <a:rPr lang="en-US" altLang="en-US" dirty="0">
                <a:solidFill>
                  <a:schemeClr val="bg1">
                    <a:lumMod val="50000"/>
                  </a:schemeClr>
                </a:solidFill>
                <a:latin typeface="Arial" panose="020B0604020202020204" pitchFamily="34" charset="0"/>
                <a:cs typeface="Arial" panose="020B0604020202020204" pitchFamily="34" charset="0"/>
              </a:rPr>
              <a:t>to </a:t>
            </a:r>
            <a:r>
              <a:rPr lang="en-US" altLang="en-US" dirty="0" smtClean="0">
                <a:solidFill>
                  <a:schemeClr val="bg1">
                    <a:lumMod val="50000"/>
                  </a:schemeClr>
                </a:solidFill>
                <a:latin typeface="Arial" panose="020B0604020202020204" pitchFamily="34" charset="0"/>
                <a:cs typeface="Arial" panose="020B0604020202020204" pitchFamily="34" charset="0"/>
              </a:rPr>
              <a:t>1,694</a:t>
            </a:r>
            <a:endParaRPr lang="en-US" altLang="en-US" dirty="0">
              <a:solidFill>
                <a:schemeClr val="bg1">
                  <a:lumMod val="50000"/>
                </a:schemeClr>
              </a:solidFill>
              <a:latin typeface="Arial" panose="020B0604020202020204" pitchFamily="34" charset="0"/>
              <a:cs typeface="Arial" panose="020B0604020202020204" pitchFamily="34" charset="0"/>
            </a:endParaRPr>
          </a:p>
          <a:p>
            <a:pPr algn="ctr">
              <a:spcBef>
                <a:spcPct val="0"/>
              </a:spcBef>
            </a:pPr>
            <a:r>
              <a:rPr lang="en-US" altLang="en-US" dirty="0">
                <a:solidFill>
                  <a:schemeClr val="bg1">
                    <a:lumMod val="50000"/>
                  </a:schemeClr>
                </a:solidFill>
                <a:latin typeface="Arial" panose="020B0604020202020204" pitchFamily="34" charset="0"/>
                <a:cs typeface="Arial" panose="020B0604020202020204" pitchFamily="34" charset="0"/>
              </a:rPr>
              <a:t>• Closed Sales </a:t>
            </a:r>
            <a:r>
              <a:rPr lang="en-US" altLang="en-US" dirty="0" smtClean="0">
                <a:solidFill>
                  <a:schemeClr val="bg1">
                    <a:lumMod val="50000"/>
                  </a:schemeClr>
                </a:solidFill>
                <a:latin typeface="Arial" panose="020B0604020202020204" pitchFamily="34" charset="0"/>
                <a:cs typeface="Arial" panose="020B0604020202020204" pitchFamily="34" charset="0"/>
              </a:rPr>
              <a:t>decreased 21.2% </a:t>
            </a:r>
            <a:r>
              <a:rPr lang="en-US" altLang="en-US" dirty="0">
                <a:solidFill>
                  <a:schemeClr val="bg1">
                    <a:lumMod val="50000"/>
                  </a:schemeClr>
                </a:solidFill>
                <a:latin typeface="Arial" panose="020B0604020202020204" pitchFamily="34" charset="0"/>
                <a:cs typeface="Arial" panose="020B0604020202020204" pitchFamily="34" charset="0"/>
              </a:rPr>
              <a:t>to </a:t>
            </a:r>
            <a:r>
              <a:rPr lang="en-US" altLang="en-US" dirty="0" smtClean="0">
                <a:solidFill>
                  <a:schemeClr val="bg1">
                    <a:lumMod val="50000"/>
                  </a:schemeClr>
                </a:solidFill>
                <a:latin typeface="Arial" panose="020B0604020202020204" pitchFamily="34" charset="0"/>
                <a:cs typeface="Arial" panose="020B0604020202020204" pitchFamily="34" charset="0"/>
              </a:rPr>
              <a:t>1,129</a:t>
            </a:r>
            <a:endParaRPr lang="en-US" altLang="en-US" dirty="0">
              <a:solidFill>
                <a:schemeClr val="bg1">
                  <a:lumMod val="50000"/>
                </a:schemeClr>
              </a:solidFill>
              <a:latin typeface="Arial" panose="020B0604020202020204" pitchFamily="34" charset="0"/>
              <a:cs typeface="Arial" panose="020B0604020202020204" pitchFamily="34" charset="0"/>
            </a:endParaRPr>
          </a:p>
        </p:txBody>
      </p:sp>
      <p:sp>
        <p:nvSpPr>
          <p:cNvPr id="4" name="TextBox 3"/>
          <p:cNvSpPr txBox="1"/>
          <p:nvPr/>
        </p:nvSpPr>
        <p:spPr>
          <a:xfrm>
            <a:off x="233796" y="1304139"/>
            <a:ext cx="8676408" cy="646331"/>
          </a:xfrm>
          <a:prstGeom prst="rect">
            <a:avLst/>
          </a:prstGeom>
          <a:noFill/>
        </p:spPr>
        <p:txBody>
          <a:bodyPr wrap="square" rtlCol="0">
            <a:spAutoFit/>
          </a:bodyPr>
          <a:lstStyle/>
          <a:p>
            <a:pPr algn="ctr"/>
            <a:r>
              <a:rPr lang="en-US" sz="3600" b="1" dirty="0">
                <a:solidFill>
                  <a:schemeClr val="bg1">
                    <a:lumMod val="50000"/>
                  </a:schemeClr>
                </a:solidFill>
                <a:latin typeface="Times New Roman" pitchFamily="18" charset="0"/>
                <a:cs typeface="Times New Roman" pitchFamily="18" charset="0"/>
                <a:sym typeface="Times New Roman" pitchFamily="18" charset="0"/>
              </a:rPr>
              <a:t>Houston </a:t>
            </a:r>
            <a:r>
              <a:rPr lang="en-US" sz="3600" b="1" dirty="0" smtClean="0">
                <a:solidFill>
                  <a:schemeClr val="bg1">
                    <a:lumMod val="50000"/>
                  </a:schemeClr>
                </a:solidFill>
                <a:latin typeface="Times New Roman" pitchFamily="18" charset="0"/>
                <a:cs typeface="Times New Roman" pitchFamily="18" charset="0"/>
                <a:sym typeface="Times New Roman" pitchFamily="18" charset="0"/>
              </a:rPr>
              <a:t>Market Movements</a:t>
            </a:r>
            <a:endParaRPr lang="en-US" sz="3600" dirty="0">
              <a:solidFill>
                <a:schemeClr val="bg1">
                  <a:lumMod val="50000"/>
                </a:schemeClr>
              </a:solidFill>
            </a:endParaRPr>
          </a:p>
        </p:txBody>
      </p:sp>
      <p:pic>
        <p:nvPicPr>
          <p:cNvPr id="6" name="Picture 5"/>
          <p:cNvPicPr>
            <a:picLocks noChangeAspect="1"/>
          </p:cNvPicPr>
          <p:nvPr/>
        </p:nvPicPr>
        <p:blipFill>
          <a:blip r:embed="rId2"/>
          <a:stretch>
            <a:fillRect/>
          </a:stretch>
        </p:blipFill>
        <p:spPr>
          <a:xfrm>
            <a:off x="2471578" y="3654170"/>
            <a:ext cx="6132801" cy="1955565"/>
          </a:xfrm>
          <a:prstGeom prst="rect">
            <a:avLst/>
          </a:prstGeom>
        </p:spPr>
      </p:pic>
      <p:pic>
        <p:nvPicPr>
          <p:cNvPr id="7" name="Picture 6"/>
          <p:cNvPicPr>
            <a:picLocks noChangeAspect="1"/>
          </p:cNvPicPr>
          <p:nvPr/>
        </p:nvPicPr>
        <p:blipFill>
          <a:blip r:embed="rId3"/>
          <a:stretch>
            <a:fillRect/>
          </a:stretch>
        </p:blipFill>
        <p:spPr>
          <a:xfrm>
            <a:off x="700718" y="4382116"/>
            <a:ext cx="1657821" cy="364101"/>
          </a:xfrm>
          <a:prstGeom prst="rect">
            <a:avLst/>
          </a:prstGeom>
        </p:spPr>
      </p:pic>
    </p:spTree>
    <p:extLst>
      <p:ext uri="{BB962C8B-B14F-4D97-AF65-F5344CB8AC3E}">
        <p14:creationId xmlns:p14="http://schemas.microsoft.com/office/powerpoint/2010/main" val="1766410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a:spLocks noChangeArrowheads="1"/>
          </p:cNvSpPr>
          <p:nvPr/>
        </p:nvSpPr>
        <p:spPr bwMode="auto">
          <a:xfrm>
            <a:off x="0" y="128588"/>
            <a:ext cx="9144000" cy="1095375"/>
          </a:xfrm>
          <a:prstGeom prst="roundRect">
            <a:avLst>
              <a:gd name="adj" fmla="val 16667"/>
            </a:avLst>
          </a:prstGeom>
          <a:solidFill>
            <a:srgbClr val="0A4897"/>
          </a:solidFill>
          <a:ln w="9525">
            <a:solidFill>
              <a:srgbClr val="4A7EBB"/>
            </a:solidFill>
            <a:round/>
            <a:headEnd/>
            <a:tailEnd/>
          </a:ln>
          <a:effectLst>
            <a:outerShdw blurRad="40000" dist="23000" dir="5400000" rotWithShape="0">
              <a:srgbClr val="808080">
                <a:alpha val="34998"/>
              </a:srgbClr>
            </a:outerShdw>
          </a:effec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endParaRPr lang="en-US" altLang="en-US" smtClean="0">
              <a:solidFill>
                <a:srgbClr val="FFFFFF"/>
              </a:solidFill>
            </a:endParaRPr>
          </a:p>
        </p:txBody>
      </p:sp>
      <p:sp>
        <p:nvSpPr>
          <p:cNvPr id="7171" name="Title 1"/>
          <p:cNvSpPr>
            <a:spLocks noGrp="1"/>
          </p:cNvSpPr>
          <p:nvPr>
            <p:ph type="ctrTitle"/>
          </p:nvPr>
        </p:nvSpPr>
        <p:spPr>
          <a:xfrm>
            <a:off x="954088" y="128588"/>
            <a:ext cx="7235825" cy="1095375"/>
          </a:xfrm>
        </p:spPr>
        <p:txBody>
          <a:bodyPr/>
          <a:lstStyle/>
          <a:p>
            <a:pPr eaLnBrk="1" hangingPunct="1"/>
            <a:r>
              <a:rPr lang="en-US" altLang="en-US" sz="4900" smtClean="0">
                <a:solidFill>
                  <a:schemeClr val="bg1"/>
                </a:solidFill>
                <a:latin typeface="Arial" panose="020B0604020202020204" pitchFamily="34" charset="0"/>
                <a:cs typeface="Arial" panose="020B0604020202020204" pitchFamily="34" charset="0"/>
              </a:rPr>
              <a:t>The EDGE</a:t>
            </a:r>
            <a:r>
              <a:rPr lang="en-US" altLang="en-US" sz="4000" smtClean="0">
                <a:solidFill>
                  <a:srgbClr val="595959"/>
                </a:solidFill>
                <a:cs typeface="Arial" panose="020B0604020202020204" pitchFamily="34" charset="0"/>
              </a:rPr>
              <a:t/>
            </a:r>
            <a:br>
              <a:rPr lang="en-US" altLang="en-US" sz="4000" smtClean="0">
                <a:solidFill>
                  <a:srgbClr val="595959"/>
                </a:solidFill>
                <a:cs typeface="Arial" panose="020B0604020202020204" pitchFamily="34" charset="0"/>
              </a:rPr>
            </a:br>
            <a:r>
              <a:rPr lang="en-US" altLang="en-US" sz="1600" smtClean="0">
                <a:solidFill>
                  <a:schemeClr val="bg1"/>
                </a:solidFill>
                <a:cs typeface="Arial" panose="020B0604020202020204" pitchFamily="34" charset="0"/>
              </a:rPr>
              <a:t>Information and news that gives you an edge in the real estate business</a:t>
            </a:r>
          </a:p>
        </p:txBody>
      </p:sp>
      <p:sp>
        <p:nvSpPr>
          <p:cNvPr id="2" name="Rectangle 2"/>
          <p:cNvSpPr>
            <a:spLocks noChangeArrowheads="1"/>
          </p:cNvSpPr>
          <p:nvPr/>
        </p:nvSpPr>
        <p:spPr bwMode="auto">
          <a:xfrm>
            <a:off x="500062" y="1802100"/>
            <a:ext cx="8143875" cy="5044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fontAlgn="auto" hangingPunct="1">
              <a:spcBef>
                <a:spcPts val="0"/>
              </a:spcBef>
              <a:spcAft>
                <a:spcPts val="0"/>
              </a:spcAft>
              <a:defRPr/>
            </a:pPr>
            <a:endParaRPr lang="en-US" sz="2000" dirty="0">
              <a:solidFill>
                <a:schemeClr val="bg1">
                  <a:lumMod val="50000"/>
                </a:schemeClr>
              </a:solidFill>
              <a:latin typeface="Arial" panose="020B0604020202020204" pitchFamily="34" charset="0"/>
              <a:cs typeface="Arial" panose="020B0604020202020204" pitchFamily="34" charset="0"/>
            </a:endParaRPr>
          </a:p>
          <a:p>
            <a:pPr algn="ctr"/>
            <a:r>
              <a:rPr lang="en-US" altLang="en-US" sz="2200" u="sng" dirty="0">
                <a:solidFill>
                  <a:schemeClr val="bg1">
                    <a:lumMod val="50000"/>
                  </a:schemeClr>
                </a:solidFill>
                <a:latin typeface="Arial Black" panose="020B0A04020102020204" pitchFamily="34" charset="0"/>
              </a:rPr>
              <a:t>Think Like an Appraiser</a:t>
            </a:r>
          </a:p>
          <a:p>
            <a:pPr algn="ctr"/>
            <a:endParaRPr lang="en-US" altLang="en-US" sz="1600" u="sng" dirty="0">
              <a:solidFill>
                <a:schemeClr val="bg1">
                  <a:lumMod val="50000"/>
                </a:schemeClr>
              </a:solidFill>
              <a:latin typeface="Arial Black" panose="020B0A04020102020204" pitchFamily="34" charset="0"/>
            </a:endParaRPr>
          </a:p>
          <a:p>
            <a:pPr>
              <a:spcBef>
                <a:spcPct val="0"/>
              </a:spcBef>
              <a:buFontTx/>
              <a:buNone/>
            </a:pPr>
            <a:r>
              <a:rPr lang="en-US" altLang="en-US" sz="2000" dirty="0">
                <a:solidFill>
                  <a:schemeClr val="bg1">
                    <a:lumMod val="50000"/>
                  </a:schemeClr>
                </a:solidFill>
                <a:latin typeface="Arial" panose="020B0604020202020204" pitchFamily="34" charset="0"/>
                <a:cs typeface="Arial" panose="020B0604020202020204" pitchFamily="34" charset="0"/>
              </a:rPr>
              <a:t>The purpose of this course is to explain the process of appraisals to enhance REALTORS</a:t>
            </a:r>
            <a:r>
              <a:rPr lang="en-US" altLang="en-US" sz="2000" baseline="30000" dirty="0">
                <a:solidFill>
                  <a:schemeClr val="bg1">
                    <a:lumMod val="50000"/>
                  </a:schemeClr>
                </a:solidFill>
                <a:latin typeface="Arial" panose="020B0604020202020204" pitchFamily="34" charset="0"/>
                <a:cs typeface="Arial" panose="020B0604020202020204" pitchFamily="34" charset="0"/>
              </a:rPr>
              <a:t>®</a:t>
            </a:r>
            <a:r>
              <a:rPr lang="en-US" altLang="en-US" sz="2000" dirty="0">
                <a:solidFill>
                  <a:schemeClr val="bg1">
                    <a:lumMod val="50000"/>
                  </a:schemeClr>
                </a:solidFill>
                <a:latin typeface="Arial" panose="020B0604020202020204" pitchFamily="34" charset="0"/>
                <a:cs typeface="Arial" panose="020B0604020202020204" pitchFamily="34" charset="0"/>
              </a:rPr>
              <a:t>’ understanding of the rules and regulations in this industry. This course will inform our REALTOR</a:t>
            </a:r>
            <a:r>
              <a:rPr lang="en-US" altLang="en-US" sz="2000" baseline="30000" dirty="0">
                <a:solidFill>
                  <a:schemeClr val="bg1">
                    <a:lumMod val="50000"/>
                  </a:schemeClr>
                </a:solidFill>
                <a:latin typeface="Arial" panose="020B0604020202020204" pitchFamily="34" charset="0"/>
                <a:cs typeface="Arial" panose="020B0604020202020204" pitchFamily="34" charset="0"/>
              </a:rPr>
              <a:t>®</a:t>
            </a:r>
            <a:r>
              <a:rPr lang="en-US" altLang="en-US" sz="2000" dirty="0">
                <a:solidFill>
                  <a:schemeClr val="bg1">
                    <a:lumMod val="50000"/>
                  </a:schemeClr>
                </a:solidFill>
                <a:latin typeface="Arial" panose="020B0604020202020204" pitchFamily="34" charset="0"/>
                <a:cs typeface="Arial" panose="020B0604020202020204" pitchFamily="34" charset="0"/>
              </a:rPr>
              <a:t> friends of how an appraiser approaches the valuation of a property, starting with the engagement letter to final report. It will describe how this approach results in more accurate valuations of residential real estate.</a:t>
            </a:r>
            <a:r>
              <a:rPr lang="en-US" altLang="en-US" sz="2000" b="1" dirty="0">
                <a:solidFill>
                  <a:schemeClr val="bg1">
                    <a:lumMod val="50000"/>
                  </a:schemeClr>
                </a:solidFill>
                <a:latin typeface="Arial" panose="020B0604020202020204" pitchFamily="34" charset="0"/>
                <a:cs typeface="Arial" panose="020B0604020202020204" pitchFamily="34" charset="0"/>
              </a:rPr>
              <a:t>  </a:t>
            </a:r>
          </a:p>
          <a:p>
            <a:pPr>
              <a:buFontTx/>
              <a:buNone/>
            </a:pPr>
            <a:endParaRPr lang="en-US" altLang="en-US" sz="1000" dirty="0">
              <a:solidFill>
                <a:schemeClr val="bg1">
                  <a:lumMod val="50000"/>
                </a:schemeClr>
              </a:solidFill>
              <a:latin typeface="Arial" panose="020B0604020202020204" pitchFamily="34" charset="0"/>
              <a:cs typeface="Arial" panose="020B0604020202020204" pitchFamily="34" charset="0"/>
            </a:endParaRPr>
          </a:p>
          <a:p>
            <a:pPr>
              <a:spcBef>
                <a:spcPts val="700"/>
              </a:spcBef>
              <a:buSzPct val="100000"/>
            </a:pPr>
            <a:r>
              <a:rPr lang="en-US" altLang="en-US" sz="2000" b="1" dirty="0">
                <a:solidFill>
                  <a:schemeClr val="bg1">
                    <a:lumMod val="50000"/>
                  </a:schemeClr>
                </a:solidFill>
                <a:latin typeface="Arial" panose="020B0604020202020204" pitchFamily="34" charset="0"/>
                <a:cs typeface="Arial" panose="020B0604020202020204" pitchFamily="34" charset="0"/>
              </a:rPr>
              <a:t>			</a:t>
            </a:r>
            <a:r>
              <a:rPr lang="en-US" altLang="en-US" b="1" dirty="0" smtClean="0">
                <a:solidFill>
                  <a:schemeClr val="bg1">
                    <a:lumMod val="50000"/>
                  </a:schemeClr>
                </a:solidFill>
                <a:latin typeface="Arial" panose="020B0604020202020204" pitchFamily="34" charset="0"/>
                <a:cs typeface="Arial" panose="020B0604020202020204" pitchFamily="34" charset="0"/>
              </a:rPr>
              <a:t>Date</a:t>
            </a:r>
            <a:r>
              <a:rPr lang="en-US" altLang="en-US" b="1" dirty="0">
                <a:solidFill>
                  <a:schemeClr val="bg1">
                    <a:lumMod val="50000"/>
                  </a:schemeClr>
                </a:solidFill>
                <a:latin typeface="Arial" panose="020B0604020202020204" pitchFamily="34" charset="0"/>
                <a:cs typeface="Arial" panose="020B0604020202020204" pitchFamily="34" charset="0"/>
              </a:rPr>
              <a:t>:  </a:t>
            </a:r>
            <a:r>
              <a:rPr lang="en-US" altLang="en-US" dirty="0">
                <a:solidFill>
                  <a:schemeClr val="bg1">
                    <a:lumMod val="50000"/>
                  </a:schemeClr>
                </a:solidFill>
                <a:latin typeface="Arial" panose="020B0604020202020204" pitchFamily="34" charset="0"/>
                <a:cs typeface="Arial" panose="020B0604020202020204" pitchFamily="34" charset="0"/>
              </a:rPr>
              <a:t>Monday, October 12 or Monday, October 19</a:t>
            </a:r>
          </a:p>
          <a:p>
            <a:pPr lvl="1"/>
            <a:r>
              <a:rPr lang="en-US" altLang="en-US" b="1" dirty="0">
                <a:solidFill>
                  <a:schemeClr val="bg1">
                    <a:lumMod val="50000"/>
                  </a:schemeClr>
                </a:solidFill>
                <a:latin typeface="Arial" panose="020B0604020202020204" pitchFamily="34" charset="0"/>
                <a:cs typeface="Arial" panose="020B0604020202020204" pitchFamily="34" charset="0"/>
              </a:rPr>
              <a:t>			Time:  </a:t>
            </a:r>
            <a:r>
              <a:rPr lang="en-US" altLang="en-US" dirty="0">
                <a:solidFill>
                  <a:schemeClr val="bg1">
                    <a:lumMod val="50000"/>
                  </a:schemeClr>
                </a:solidFill>
                <a:latin typeface="Arial" panose="020B0604020202020204" pitchFamily="34" charset="0"/>
                <a:cs typeface="Arial" panose="020B0604020202020204" pitchFamily="34" charset="0"/>
              </a:rPr>
              <a:t>9 </a:t>
            </a:r>
            <a:r>
              <a:rPr lang="en-US" altLang="en-US" dirty="0" smtClean="0">
                <a:solidFill>
                  <a:schemeClr val="bg1">
                    <a:lumMod val="50000"/>
                  </a:schemeClr>
                </a:solidFill>
                <a:latin typeface="Arial" panose="020B0604020202020204" pitchFamily="34" charset="0"/>
                <a:cs typeface="Arial" panose="020B0604020202020204" pitchFamily="34" charset="0"/>
              </a:rPr>
              <a:t>to </a:t>
            </a:r>
            <a:r>
              <a:rPr lang="en-US" altLang="en-US" dirty="0">
                <a:solidFill>
                  <a:schemeClr val="bg1">
                    <a:lumMod val="50000"/>
                  </a:schemeClr>
                </a:solidFill>
                <a:latin typeface="Arial" panose="020B0604020202020204" pitchFamily="34" charset="0"/>
                <a:cs typeface="Arial" panose="020B0604020202020204" pitchFamily="34" charset="0"/>
              </a:rPr>
              <a:t>11 a.m.</a:t>
            </a:r>
          </a:p>
          <a:p>
            <a:pPr lvl="1"/>
            <a:r>
              <a:rPr lang="en-US" altLang="en-US" b="1" dirty="0">
                <a:solidFill>
                  <a:schemeClr val="bg1">
                    <a:lumMod val="50000"/>
                  </a:schemeClr>
                </a:solidFill>
                <a:latin typeface="Arial" panose="020B0604020202020204" pitchFamily="34" charset="0"/>
                <a:cs typeface="Arial" panose="020B0604020202020204" pitchFamily="34" charset="0"/>
              </a:rPr>
              <a:t>			Location:  </a:t>
            </a:r>
            <a:r>
              <a:rPr lang="en-US" altLang="en-US" dirty="0">
                <a:solidFill>
                  <a:schemeClr val="bg1">
                    <a:lumMod val="50000"/>
                  </a:schemeClr>
                </a:solidFill>
                <a:latin typeface="Arial" panose="020B0604020202020204" pitchFamily="34" charset="0"/>
                <a:cs typeface="Arial" panose="020B0604020202020204" pitchFamily="34" charset="0"/>
              </a:rPr>
              <a:t>HAR Montgomery County Branch</a:t>
            </a:r>
            <a:r>
              <a:rPr lang="en-US" altLang="en-US" b="1" dirty="0">
                <a:solidFill>
                  <a:schemeClr val="bg1">
                    <a:lumMod val="50000"/>
                  </a:schemeClr>
                </a:solidFill>
                <a:latin typeface="Arial" panose="020B0604020202020204" pitchFamily="34" charset="0"/>
                <a:cs typeface="Arial" panose="020B0604020202020204" pitchFamily="34" charset="0"/>
              </a:rPr>
              <a:t>	</a:t>
            </a:r>
          </a:p>
          <a:p>
            <a:pPr lvl="1"/>
            <a:r>
              <a:rPr lang="en-US" altLang="en-US" b="1" dirty="0">
                <a:solidFill>
                  <a:schemeClr val="bg1">
                    <a:lumMod val="50000"/>
                  </a:schemeClr>
                </a:solidFill>
                <a:latin typeface="Arial" panose="020B0604020202020204" pitchFamily="34" charset="0"/>
                <a:cs typeface="Arial" panose="020B0604020202020204" pitchFamily="34" charset="0"/>
              </a:rPr>
              <a:t>			Investment: </a:t>
            </a:r>
            <a:r>
              <a:rPr lang="en-US" altLang="en-US" dirty="0">
                <a:solidFill>
                  <a:schemeClr val="bg1">
                    <a:lumMod val="50000"/>
                  </a:schemeClr>
                </a:solidFill>
                <a:latin typeface="Arial" panose="020B0604020202020204" pitchFamily="34" charset="0"/>
                <a:cs typeface="Arial" panose="020B0604020202020204" pitchFamily="34" charset="0"/>
              </a:rPr>
              <a:t>$10</a:t>
            </a:r>
          </a:p>
          <a:p>
            <a:pPr eaLnBrk="1" fontAlgn="auto" hangingPunct="1">
              <a:spcBef>
                <a:spcPts val="0"/>
              </a:spcBef>
              <a:spcAft>
                <a:spcPts val="0"/>
              </a:spcAft>
              <a:defRPr/>
            </a:pPr>
            <a:endParaRPr lang="en-US" altLang="en-US" sz="1600" b="1" dirty="0" smtClean="0">
              <a:solidFill>
                <a:srgbClr val="0000FF"/>
              </a:solidFill>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n-US" altLang="en-US" sz="1600" b="1" dirty="0" smtClean="0">
              <a:solidFill>
                <a:srgbClr val="0000FF"/>
              </a:solidFill>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altLang="en-US" sz="1600" b="1" dirty="0" smtClean="0">
                <a:solidFill>
                  <a:schemeClr val="bg1">
                    <a:lumMod val="50000"/>
                  </a:schemeClr>
                </a:solidFill>
                <a:latin typeface="Arial" panose="020B0604020202020204" pitchFamily="34" charset="0"/>
                <a:cs typeface="Arial" panose="020B0604020202020204" pitchFamily="34" charset="0"/>
              </a:rPr>
              <a:t>Register at </a:t>
            </a:r>
            <a:r>
              <a:rPr lang="en-US" altLang="en-US" sz="1600" b="1" dirty="0" smtClean="0">
                <a:solidFill>
                  <a:srgbClr val="0000FF"/>
                </a:solidFill>
                <a:latin typeface="Arial" panose="020B0604020202020204" pitchFamily="34" charset="0"/>
                <a:cs typeface="Arial" panose="020B0604020202020204" pitchFamily="34" charset="0"/>
                <a:hlinkClick r:id="rId2"/>
              </a:rPr>
              <a:t>www.har.com/edu</a:t>
            </a:r>
            <a:r>
              <a:rPr lang="en-US" altLang="en-US" sz="1600" b="1" dirty="0" smtClean="0">
                <a:solidFill>
                  <a:srgbClr val="0000FF"/>
                </a:solidFill>
                <a:latin typeface="Arial" panose="020B0604020202020204" pitchFamily="34" charset="0"/>
                <a:cs typeface="Arial" panose="020B0604020202020204" pitchFamily="34" charset="0"/>
              </a:rPr>
              <a:t>			</a:t>
            </a:r>
            <a:r>
              <a:rPr lang="en-US" altLang="en-US" sz="1600" b="1" dirty="0" smtClean="0">
                <a:solidFill>
                  <a:schemeClr val="bg1">
                    <a:lumMod val="50000"/>
                  </a:schemeClr>
                </a:solidFill>
                <a:latin typeface="Arial" panose="020B0604020202020204" pitchFamily="34" charset="0"/>
                <a:cs typeface="Arial" panose="020B0604020202020204" pitchFamily="34" charset="0"/>
              </a:rPr>
              <a:t>Questions? Call 713.629.1900 ext. 6</a:t>
            </a:r>
            <a:endParaRPr lang="en-US" altLang="en-US" sz="1600" dirty="0" smtClean="0">
              <a:solidFill>
                <a:schemeClr val="bg1">
                  <a:lumMod val="50000"/>
                </a:schemeClr>
              </a:solidFill>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n-US" altLang="en-US" sz="600" dirty="0" smtClean="0">
              <a:solidFill>
                <a:srgbClr val="0000FF"/>
              </a:solidFill>
              <a:latin typeface="Arial" panose="020B0604020202020204" pitchFamily="34" charset="0"/>
              <a:cs typeface="Arial" panose="020B0604020202020204" pitchFamily="34" charset="0"/>
            </a:endParaRPr>
          </a:p>
        </p:txBody>
      </p:sp>
      <p:sp>
        <p:nvSpPr>
          <p:cNvPr id="7172" name="TextBox 3"/>
          <p:cNvSpPr txBox="1">
            <a:spLocks noChangeArrowheads="1"/>
          </p:cNvSpPr>
          <p:nvPr/>
        </p:nvSpPr>
        <p:spPr bwMode="auto">
          <a:xfrm>
            <a:off x="351967" y="1342568"/>
            <a:ext cx="844708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lnSpc>
                <a:spcPts val="3600"/>
              </a:lnSpc>
            </a:pPr>
            <a:r>
              <a:rPr lang="en-US" altLang="en-US" sz="3600" b="1" dirty="0">
                <a:solidFill>
                  <a:schemeClr val="bg1">
                    <a:lumMod val="50000"/>
                  </a:schemeClr>
                </a:solidFill>
                <a:latin typeface="Times New Roman" panose="02020603050405020304" pitchFamily="18" charset="0"/>
                <a:cs typeface="Times New Roman" panose="02020603050405020304" pitchFamily="18" charset="0"/>
                <a:sym typeface="Times New Roman" panose="02020603050405020304" pitchFamily="18" charset="0"/>
              </a:rPr>
              <a:t>Open Your Mind to Learning</a:t>
            </a:r>
          </a:p>
        </p:txBody>
      </p:sp>
    </p:spTree>
    <p:extLst>
      <p:ext uri="{BB962C8B-B14F-4D97-AF65-F5344CB8AC3E}">
        <p14:creationId xmlns:p14="http://schemas.microsoft.com/office/powerpoint/2010/main" val="152980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1132</TotalTime>
  <Words>418</Words>
  <Application>Microsoft Macintosh PowerPoint</Application>
  <PresentationFormat>On-screen Show (4:3)</PresentationFormat>
  <Paragraphs>53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Black</vt:lpstr>
      <vt:lpstr>Calibri</vt:lpstr>
      <vt:lpstr>MS PGothic</vt:lpstr>
      <vt:lpstr>Times New Roman</vt:lpstr>
      <vt:lpstr>Office Theme</vt:lpstr>
      <vt:lpstr>The EDGE Information and news that gives you an edge in the real estate business</vt:lpstr>
      <vt:lpstr>The EDGE Information and news that gives you an edge in the real estate business</vt:lpstr>
      <vt:lpstr>The EDGE Information and news that gives you an edge in the real estate business</vt:lpstr>
      <vt:lpstr>The EDGE Information and news that gives you an edge in the real estate business</vt:lpstr>
      <vt:lpstr>The EDGE Information and news that gives you an edge in the real estate business</vt:lpstr>
    </vt:vector>
  </TitlesOfParts>
  <Company>Houston Association of Realtors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 Staff</dc:creator>
  <cp:lastModifiedBy>Microsoft Office User</cp:lastModifiedBy>
  <cp:revision>70</cp:revision>
  <dcterms:created xsi:type="dcterms:W3CDTF">2015-03-09T14:37:13Z</dcterms:created>
  <dcterms:modified xsi:type="dcterms:W3CDTF">2015-09-21T20:51:54Z</dcterms:modified>
</cp:coreProperties>
</file>