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106DEA"/>
    <a:srgbClr val="0A4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2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3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9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5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2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2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4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13C5-FFC7-354F-96E9-BE09E9EECE6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7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13C5-FFC7-354F-96E9-BE09E9EECE6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D4038-DF12-DE43-A899-663B4E37C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9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1OjfMOL" TargetMode="External"/><Relationship Id="rId2" Type="http://schemas.openxmlformats.org/officeDocument/2006/relationships/hyperlink" Target="http://bit.ly/1OkzGZC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r.com/newsro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r.com/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128097"/>
            <a:ext cx="9144000" cy="1095254"/>
          </a:xfrm>
          <a:prstGeom prst="roundRect">
            <a:avLst/>
          </a:prstGeom>
          <a:solidFill>
            <a:srgbClr val="0A489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998" y="128097"/>
            <a:ext cx="7236005" cy="1095254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The EDGE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Information and news that gives you an edge in the real estate business</a:t>
            </a:r>
            <a:endParaRPr lang="en-US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3554" y="2663390"/>
            <a:ext cx="4696892" cy="61498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In This Week’s “The EDGE”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88035" y="3357399"/>
            <a:ext cx="6767931" cy="13030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rgbClr val="7F7F7F"/>
                </a:solidFill>
                <a:latin typeface="Arial"/>
                <a:cs typeface="Arial"/>
              </a:rPr>
              <a:t>• Farewell </a:t>
            </a:r>
            <a:r>
              <a:rPr lang="en-US" sz="1800" dirty="0" smtClean="0">
                <a:solidFill>
                  <a:srgbClr val="7F7F7F"/>
                </a:solidFill>
                <a:latin typeface="Arial"/>
                <a:cs typeface="Arial"/>
              </a:rPr>
              <a:t>to Two HAR Past Presidents</a:t>
            </a:r>
          </a:p>
          <a:p>
            <a:pPr algn="l"/>
            <a:r>
              <a:rPr lang="en-US" sz="1800" dirty="0" smtClean="0">
                <a:solidFill>
                  <a:srgbClr val="7F7F7F"/>
                </a:solidFill>
                <a:latin typeface="Arial"/>
                <a:cs typeface="Arial"/>
              </a:rPr>
              <a:t>• Houston Home </a:t>
            </a:r>
            <a:r>
              <a:rPr lang="en-US" sz="1800" dirty="0" smtClean="0">
                <a:solidFill>
                  <a:srgbClr val="7F7F7F"/>
                </a:solidFill>
                <a:latin typeface="Arial"/>
                <a:cs typeface="Arial"/>
              </a:rPr>
              <a:t>Sales </a:t>
            </a:r>
            <a:r>
              <a:rPr lang="en-US" sz="1800" dirty="0" smtClean="0">
                <a:solidFill>
                  <a:srgbClr val="7F7F7F"/>
                </a:solidFill>
                <a:latin typeface="Arial"/>
                <a:cs typeface="Arial"/>
              </a:rPr>
              <a:t>Rebound in March</a:t>
            </a:r>
            <a:endParaRPr lang="en-US" sz="1800" dirty="0" smtClean="0">
              <a:solidFill>
                <a:srgbClr val="7F7F7F"/>
              </a:solidFill>
              <a:latin typeface="Arial"/>
              <a:cs typeface="Arial"/>
            </a:endParaRPr>
          </a:p>
          <a:p>
            <a:pPr algn="l"/>
            <a:r>
              <a:rPr lang="en-US" sz="1800" dirty="0" smtClean="0">
                <a:solidFill>
                  <a:srgbClr val="7F7F7F"/>
                </a:solidFill>
                <a:latin typeface="Arial"/>
                <a:cs typeface="Arial"/>
              </a:rPr>
              <a:t>• Houston Market Movements</a:t>
            </a:r>
            <a:endParaRPr lang="en-US" sz="2800" dirty="0">
              <a:solidFill>
                <a:srgbClr val="7F7F7F"/>
              </a:solidFill>
              <a:latin typeface="Arial"/>
              <a:cs typeface="Arial"/>
            </a:endParaRPr>
          </a:p>
          <a:p>
            <a:pPr algn="l"/>
            <a:r>
              <a:rPr lang="en-US" sz="1800" dirty="0">
                <a:solidFill>
                  <a:srgbClr val="7F7F7F"/>
                </a:solidFill>
                <a:latin typeface="Arial"/>
                <a:cs typeface="Arial"/>
              </a:rPr>
              <a:t>• </a:t>
            </a:r>
            <a:r>
              <a:rPr lang="en-US" sz="1800" dirty="0" smtClean="0">
                <a:solidFill>
                  <a:srgbClr val="7F7F7F"/>
                </a:solidFill>
                <a:latin typeface="Arial"/>
                <a:cs typeface="Arial"/>
              </a:rPr>
              <a:t>All Aboard for Certification! </a:t>
            </a:r>
            <a:endParaRPr lang="en-US" sz="1800" dirty="0">
              <a:solidFill>
                <a:srgbClr val="7F7F7F"/>
              </a:solidFill>
              <a:latin typeface="Arial"/>
              <a:cs typeface="Arial"/>
            </a:endParaRPr>
          </a:p>
          <a:p>
            <a:pPr algn="l"/>
            <a:endParaRPr lang="en-US" sz="1800" dirty="0" smtClean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970" y="4696463"/>
            <a:ext cx="7162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F7F7F"/>
                </a:solidFill>
                <a:latin typeface="Arial"/>
                <a:cs typeface="Arial"/>
              </a:rPr>
              <a:t>“The Edge” is a weekly tool for managers to use to inform their agents and stay current an up-to-date about important real estate industry issues.</a:t>
            </a:r>
          </a:p>
          <a:p>
            <a:pPr algn="ctr"/>
            <a:endParaRPr lang="en-US" sz="1200" dirty="0">
              <a:solidFill>
                <a:srgbClr val="7F7F7F"/>
              </a:solidFill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solidFill>
                  <a:srgbClr val="7F7F7F"/>
                </a:solidFill>
                <a:latin typeface="Arial"/>
                <a:cs typeface="Arial"/>
              </a:rPr>
              <a:t>Brought to you by the HAR Communications Department.</a:t>
            </a:r>
            <a:endParaRPr lang="en-US" sz="1200" dirty="0">
              <a:solidFill>
                <a:srgbClr val="7F7F7F"/>
              </a:solidFill>
            </a:endParaRPr>
          </a:p>
        </p:txBody>
      </p:sp>
      <p:pic>
        <p:nvPicPr>
          <p:cNvPr id="9" name="Picture 8" descr="HAR_circle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832" y="1336747"/>
            <a:ext cx="1306068" cy="1306068"/>
          </a:xfrm>
          <a:prstGeom prst="rect">
            <a:avLst/>
          </a:prstGeom>
        </p:spPr>
      </p:pic>
      <p:pic>
        <p:nvPicPr>
          <p:cNvPr id="13" name="Picture 12" descr="blue_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966" y="5771059"/>
            <a:ext cx="2954068" cy="104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128097"/>
            <a:ext cx="9144000" cy="1095254"/>
          </a:xfrm>
          <a:prstGeom prst="roundRect">
            <a:avLst/>
          </a:prstGeom>
          <a:solidFill>
            <a:srgbClr val="0A489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998" y="128097"/>
            <a:ext cx="7236005" cy="1095254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The EDGE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Information and news that gives you an edge in the real estate business</a:t>
            </a:r>
            <a:endParaRPr lang="en-US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604" y="1869682"/>
            <a:ext cx="814450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distinguished HAR Past Presidents have passed away.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Conrad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Bering, Jr. who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president in 1970, died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Thursday, April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 at age 93.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Lloyd </a:t>
            </a:r>
            <a:r>
              <a:rPr lang="en-US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Fadrique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HAR’s 1964 president, died on Sunday, March 1.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He, too, was 93. Both men served HAR with the highest levels of dedication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their respective terms and were champions of our association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years that followed. </a:t>
            </a:r>
            <a:endParaRPr 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extends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gratitude for their service and heartfelt condolences to their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families.</a:t>
            </a:r>
          </a:p>
          <a:p>
            <a:endParaRPr 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memorial service for Mr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 is set for Tuesday, April 14, at 1 p.m. at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Palmer Memorial Episcopal Church, 6221 Main St., Houston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77030.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Bering's obituary was published in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Sunday’s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Houston Chronicle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is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online here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/>
              <a:t> 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http://bit.ly/1OkzGZC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​.</a:t>
            </a:r>
          </a:p>
          <a:p>
            <a:endParaRPr 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Fadrique’s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funeral service took place on March 5. His obituary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available online at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http://bit.ly/1OjfMOL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083" y="1223351"/>
            <a:ext cx="8884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Farewell to Two HAR Past Presidents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460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128097"/>
            <a:ext cx="9144000" cy="1095254"/>
          </a:xfrm>
          <a:prstGeom prst="roundRect">
            <a:avLst/>
          </a:prstGeom>
          <a:solidFill>
            <a:srgbClr val="0A489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998" y="128097"/>
            <a:ext cx="7236005" cy="1095254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The EDGE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Information and news that gives you an edge in the real estate business</a:t>
            </a:r>
            <a:endParaRPr lang="en-US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604" y="2036128"/>
            <a:ext cx="814450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8">
              <a:defRPr/>
            </a:pP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In case you missed it, HAR released the March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2015 </a:t>
            </a: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MLS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report last week, </a:t>
            </a: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and here are some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highlights:</a:t>
            </a:r>
            <a:endParaRPr lang="en-US" sz="19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Arial" charset="0"/>
            </a:endParaRPr>
          </a:p>
          <a:p>
            <a:pPr marL="382588" indent="-342900">
              <a:buFont typeface="Arial" panose="020B0604020202020204" pitchFamily="34" charset="0"/>
              <a:buChar char="•"/>
              <a:defRPr/>
            </a:pP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Following February’s decline in sales volume, Houston home sales returned to positive territory in March, increasing 3.8 percent year-over-year. </a:t>
            </a:r>
          </a:p>
          <a:p>
            <a:pPr marL="382588" indent="-342900">
              <a:buFont typeface="Arial" panose="020B0604020202020204" pitchFamily="34" charset="0"/>
              <a:buChar char="•"/>
              <a:defRPr/>
            </a:pP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Total property sales rose 3.6 percent to 7,564 units.</a:t>
            </a:r>
            <a:endParaRPr lang="en-US" sz="19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buFont typeface="Arial" panose="020B0604020202020204" pitchFamily="34" charset="0"/>
              <a:buChar char="•"/>
              <a:defRPr/>
            </a:pP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 </a:t>
            </a: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inventory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ticked up to </a:t>
            </a: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2.8-months supply</a:t>
            </a: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versus 2.6 months one year earlier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inventory nationally stands at a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robust 4.6-months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supply.</a:t>
            </a:r>
          </a:p>
          <a:p>
            <a:pPr marL="382588" indent="-342900">
              <a:buFont typeface="Arial" panose="020B0604020202020204" pitchFamily="34" charset="0"/>
              <a:buChar char="•"/>
              <a:defRPr/>
            </a:pP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single-family home average price was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$276,837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</a:t>
            </a: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median price was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208,000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figures represent record highs for a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Houston. </a:t>
            </a:r>
          </a:p>
          <a:p>
            <a:pPr marL="382588" indent="-342900">
              <a:buFont typeface="Arial" panose="020B0604020202020204" pitchFamily="34" charset="0"/>
              <a:buChar char="•"/>
              <a:defRPr/>
            </a:pP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Rentals </a:t>
            </a: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single-family homes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declined 2.0 percent year-over-year,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</a:t>
            </a: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cost of renting those homes rose 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 </a:t>
            </a: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to $</a:t>
            </a:r>
            <a:r>
              <a:rPr lang="en-US" sz="19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1,723. </a:t>
            </a:r>
            <a:endParaRPr lang="en-US" sz="19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For more detailed information, please visit the </a:t>
            </a: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  <a:hlinkClick r:id="rId2"/>
              </a:rPr>
              <a:t>HAR Online Newsroom</a:t>
            </a:r>
            <a:r>
              <a:rPr lang="en-US" sz="1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 for this and all other HAR news releases.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083" y="1322283"/>
            <a:ext cx="8884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Houston Home Sales Rebound in March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128097"/>
            <a:ext cx="9144000" cy="1095254"/>
          </a:xfrm>
          <a:prstGeom prst="roundRect">
            <a:avLst/>
          </a:prstGeom>
          <a:solidFill>
            <a:srgbClr val="0A489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998" y="128097"/>
            <a:ext cx="7236005" cy="1095254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The EDGE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Information and news that gives you an edge in the real estate business</a:t>
            </a:r>
            <a:endParaRPr lang="en-US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835" y="1950470"/>
            <a:ext cx="814450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 or buy?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question on the minds of many as we cast full sail into the selling season.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</a:t>
            </a: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stories are written about which cities and neighborhoods are better to rent or buy in, we can hang in the peace of a fairly stable market where there are good options available for rent and sale. Spring is sprung, yet there is no raining on the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homeownership hit parade.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en-US" altLang="en-US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Houston region, for the week 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ending 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5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• New Listings 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 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8.5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2,508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Pending Sales increased 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8.1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2,034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Closed Sales 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creased 4.7%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1,686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796" y="1304139"/>
            <a:ext cx="8676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Houston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Market Movements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204" y="3435698"/>
            <a:ext cx="6208568" cy="20256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835" y="4258935"/>
            <a:ext cx="2033626" cy="37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41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0" y="128097"/>
            <a:ext cx="9144000" cy="1095254"/>
          </a:xfrm>
          <a:prstGeom prst="roundRect">
            <a:avLst/>
          </a:prstGeom>
          <a:solidFill>
            <a:srgbClr val="0A489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998" y="128097"/>
            <a:ext cx="7236005" cy="1095254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/>
                <a:cs typeface="Arial"/>
              </a:rPr>
              <a:t>The EDGE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Information and news that gives you an edge in the real estate business</a:t>
            </a:r>
            <a:endParaRPr lang="en-US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472" y="2056686"/>
            <a:ext cx="8144505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  <a:defRPr/>
            </a:pPr>
            <a:r>
              <a:rPr lang="en-US" altLang="en-US" sz="2000" b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Certified Negotiation Expert – CNE3</a:t>
            </a:r>
          </a:p>
          <a:p>
            <a:pPr algn="ctr">
              <a:buFontTx/>
              <a:buNone/>
              <a:defRPr/>
            </a:pPr>
            <a:endParaRPr lang="en-US" altLang="en-US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  <a:defRPr/>
            </a:pPr>
            <a:endParaRPr lang="en-US" altLang="en-US" sz="1000" b="1" u="sng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are now awarded the </a:t>
            </a:r>
            <a:r>
              <a:rPr lang="en-US" alt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Certified Negotiation Expert (CNE) designation 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upon completion of any of the CNE courses. The CNE3 course will cover the following </a:t>
            </a:r>
            <a:r>
              <a:rPr lang="en-US" alt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One – 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egotiating 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techniques for listing </a:t>
            </a:r>
            <a:r>
              <a:rPr lang="en-US" alt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Two – Negotiating 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generational and cultural factors</a:t>
            </a:r>
            <a:r>
              <a:rPr lang="en-US" alt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Date</a:t>
            </a:r>
            <a: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alt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Wed. &amp; Thurs., 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22 &amp; 23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Time</a:t>
            </a:r>
            <a: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alt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a.m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to 4 p.m.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Location</a:t>
            </a:r>
            <a: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Central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Investment</a:t>
            </a:r>
            <a: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alt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249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17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at </a:t>
            </a:r>
            <a:r>
              <a:rPr lang="en-US" altLang="en-US" sz="17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www.har.com/edu</a:t>
            </a:r>
            <a:r>
              <a:rPr lang="en-US" altLang="en-US" sz="17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Questions? Call 713.629.1900 ext. 6</a:t>
            </a:r>
            <a:endParaRPr lang="en-US" altLang="en-US" sz="17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altLang="en-US" sz="2400" b="1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US" altLang="en-US" sz="6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821" y="1322283"/>
            <a:ext cx="8447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All Aboard for Certification!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516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440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The EDGE Information and news that gives you an edge in the real estate business</vt:lpstr>
      <vt:lpstr>The EDGE Information and news that gives you an edge in the real estate business</vt:lpstr>
      <vt:lpstr>The EDGE Information and news that gives you an edge in the real estate business</vt:lpstr>
      <vt:lpstr>The EDGE Information and news that gives you an edge in the real estate business</vt:lpstr>
      <vt:lpstr>The EDGE Information and news that gives you an edge in the real estate business</vt:lpstr>
    </vt:vector>
  </TitlesOfParts>
  <Company>Houston Association of Realtors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 Staff</dc:creator>
  <cp:lastModifiedBy>David Mendel</cp:lastModifiedBy>
  <cp:revision>30</cp:revision>
  <dcterms:created xsi:type="dcterms:W3CDTF">2015-03-09T14:37:13Z</dcterms:created>
  <dcterms:modified xsi:type="dcterms:W3CDTF">2015-04-13T21:21:37Z</dcterms:modified>
</cp:coreProperties>
</file>